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2"/>
  </p:sldMasterIdLst>
  <p:notesMasterIdLst>
    <p:notesMasterId r:id="rId17"/>
  </p:notesMasterIdLst>
  <p:handoutMasterIdLst>
    <p:handoutMasterId r:id="rId18"/>
  </p:handoutMasterIdLst>
  <p:sldIdLst>
    <p:sldId id="257" r:id="rId13"/>
    <p:sldId id="261" r:id="rId14"/>
    <p:sldId id="259" r:id="rId15"/>
    <p:sldId id="260" r:id="rId16"/>
  </p:sldIdLst>
  <p:sldSz cx="9144000" cy="6858000" type="screen4x3"/>
  <p:notesSz cx="6858000" cy="9144000"/>
  <p:custDataLst>
    <p:tags r:id="rId19"/>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37"/>
    <a:srgbClr val="FEFAEC"/>
    <a:srgbClr val="CFDEF9"/>
    <a:srgbClr val="BAD0F7"/>
    <a:srgbClr val="FEFCF4"/>
    <a:srgbClr val="79238E"/>
    <a:srgbClr val="F7BCB3"/>
    <a:srgbClr val="FC7634"/>
    <a:srgbClr val="171748"/>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87" autoAdjust="0"/>
    <p:restoredTop sz="96098" autoAdjust="0"/>
  </p:normalViewPr>
  <p:slideViewPr>
    <p:cSldViewPr showGuides="1">
      <p:cViewPr varScale="1">
        <p:scale>
          <a:sx n="131" d="100"/>
          <a:sy n="131" d="100"/>
        </p:scale>
        <p:origin x="1716" y="126"/>
      </p:cViewPr>
      <p:guideLst/>
    </p:cSldViewPr>
  </p:slideViewPr>
  <p:notesTextViewPr>
    <p:cViewPr>
      <p:scale>
        <a:sx n="100" d="100"/>
        <a:sy n="100" d="100"/>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1.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5"/>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4690" name="Rectangle 2"/>
          <p:cNvSpPr>
            <a:spLocks noGrp="1" noChangeArrowheads="1"/>
          </p:cNvSpPr>
          <p:nvPr>
            <p:ph type="ctrTitle"/>
          </p:nvPr>
        </p:nvSpPr>
        <p:spPr>
          <a:xfrm>
            <a:off x="187418" y="2996951"/>
            <a:ext cx="8208962" cy="3254623"/>
          </a:xfrm>
        </p:spPr>
        <p:txBody>
          <a:bodyPr anchor="t" anchorCtr="0"/>
          <a:lstStyle>
            <a:lvl1pPr>
              <a:lnSpc>
                <a:spcPct val="90000"/>
              </a:lnSpc>
              <a:defRPr sz="7200">
                <a:solidFill>
                  <a:schemeClr val="bg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179388" y="1704974"/>
            <a:ext cx="8208962" cy="1112489"/>
          </a:xfrm>
        </p:spPr>
        <p:txBody>
          <a:bodyPr anchor="b" anchorCtr="0"/>
          <a:lstStyle>
            <a:lvl1pPr marL="0" indent="0">
              <a:lnSpc>
                <a:spcPct val="110000"/>
              </a:lnSpc>
              <a:spcBef>
                <a:spcPts val="0"/>
              </a:spcBef>
              <a:buFontTx/>
              <a:buNone/>
              <a:defRPr sz="2400">
                <a:solidFill>
                  <a:schemeClr val="bg1"/>
                </a:solidFill>
              </a:defRPr>
            </a:lvl1pPr>
          </a:lstStyle>
          <a:p>
            <a:pPr lvl="0"/>
            <a:r>
              <a:rPr lang="en-GB" noProof="0" dirty="0"/>
              <a:t>Click to edit Master subtitle style</a:t>
            </a:r>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
        <p:nvSpPr>
          <p:cNvPr id="13" name="Logo color">
            <a:extLst>
              <a:ext uri="{FF2B5EF4-FFF2-40B4-BE49-F238E27FC236}">
                <a16:creationId xmlns:a16="http://schemas.microsoft.com/office/drawing/2014/main" id="{48910A82-EBA2-4198-99BA-898C278E59B9}"/>
              </a:ext>
            </a:extLst>
          </p:cNvPr>
          <p:cNvSpPr>
            <a:spLocks noChangeAspect="1"/>
          </p:cNvSpPr>
          <p:nvPr userDrawn="1">
            <p:custDataLst>
              <p:tags r:id="rId1"/>
            </p:custDataLst>
          </p:nvPr>
        </p:nvSpPr>
        <p:spPr bwMode="auto">
          <a:xfrm>
            <a:off x="180505" y="20557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3" userDrawn="1">
          <p15:clr>
            <a:srgbClr val="F26B43"/>
          </p15:clr>
        </p15:guide>
        <p15:guide id="2" pos="52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9146091" cy="6861600"/>
          </a:xfrm>
          <a:prstGeom prst="rect">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7" name="Logo color">
            <a:extLst>
              <a:ext uri="{FF2B5EF4-FFF2-40B4-BE49-F238E27FC236}">
                <a16:creationId xmlns:a16="http://schemas.microsoft.com/office/drawing/2014/main" id="{974B985A-CA4A-4F5F-9FC6-71FBC30D1906}"/>
              </a:ext>
            </a:extLst>
          </p:cNvPr>
          <p:cNvSpPr>
            <a:spLocks noChangeAspect="1"/>
          </p:cNvSpPr>
          <p:nvPr userDrawn="1">
            <p:custDataLst>
              <p:tags r:id="rId1"/>
            </p:custDataLst>
          </p:nvPr>
        </p:nvSpPr>
        <p:spPr bwMode="auto">
          <a:xfrm>
            <a:off x="33778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9146091"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9146091" cy="316800"/>
          </a:xfrm>
          <a:prstGeom prst="rect">
            <a:avLst/>
          </a:prstGeom>
          <a:solidFill>
            <a:schemeClr val="accent5"/>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9146091" cy="50400"/>
          </a:xfrm>
          <a:prstGeom prst="rect">
            <a:avLst/>
          </a:prstGeom>
          <a:solidFill>
            <a:schemeClr val="accent5"/>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4" name="Logo color">
            <a:extLst>
              <a:ext uri="{FF2B5EF4-FFF2-40B4-BE49-F238E27FC236}">
                <a16:creationId xmlns:a16="http://schemas.microsoft.com/office/drawing/2014/main" id="{540C8FF0-4A36-4C9F-9864-D6C325209696}"/>
              </a:ext>
            </a:extLst>
          </p:cNvPr>
          <p:cNvSpPr>
            <a:spLocks noChangeAspect="1"/>
          </p:cNvSpPr>
          <p:nvPr userDrawn="1">
            <p:custDataLst>
              <p:tags r:id="rId1"/>
            </p:custDataLst>
          </p:nvPr>
        </p:nvSpPr>
        <p:spPr bwMode="auto">
          <a:xfrm>
            <a:off x="33778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180000" y="2998800"/>
            <a:ext cx="8208350" cy="2706458"/>
          </a:xfrm>
        </p:spPr>
        <p:txBody>
          <a:bodyPr anchor="t" anchorCtr="0"/>
          <a:lstStyle>
            <a:lvl1pPr>
              <a:lnSpc>
                <a:spcPct val="90000"/>
              </a:lnSpc>
              <a:defRPr sz="7200">
                <a:solidFill>
                  <a:schemeClr val="tx1"/>
                </a:solidFill>
              </a:defRPr>
            </a:lvl1pPr>
          </a:lstStyle>
          <a:p>
            <a:pPr lvl="0"/>
            <a:r>
              <a:rPr lang="en-GB" noProof="0"/>
              <a:t>Click to edit Master title style</a:t>
            </a:r>
            <a:endParaRPr lang="en-GB" noProof="0" dirty="0"/>
          </a:p>
        </p:txBody>
      </p:sp>
      <p:sp>
        <p:nvSpPr>
          <p:cNvPr id="114691" name="Rectangle 3"/>
          <p:cNvSpPr>
            <a:spLocks noGrp="1" noChangeArrowheads="1"/>
          </p:cNvSpPr>
          <p:nvPr>
            <p:ph type="subTitle" idx="1"/>
          </p:nvPr>
        </p:nvSpPr>
        <p:spPr>
          <a:xfrm>
            <a:off x="179998" y="1704974"/>
            <a:ext cx="8208351" cy="1113825"/>
          </a:xfrm>
        </p:spPr>
        <p:txBody>
          <a:bodyPr anchor="b" anchorCtr="0"/>
          <a:lstStyle>
            <a:lvl1pPr marL="0" indent="0">
              <a:lnSpc>
                <a:spcPct val="110000"/>
              </a:lnSpc>
              <a:spcBef>
                <a:spcPts val="0"/>
              </a:spcBef>
              <a:buFontTx/>
              <a:buNone/>
              <a:defRPr sz="2400">
                <a:solidFill>
                  <a:schemeClr val="tx1"/>
                </a:solidFill>
              </a:defRPr>
            </a:lvl1pPr>
          </a:lstStyle>
          <a:p>
            <a:pPr lvl="0"/>
            <a:r>
              <a:rPr lang="en-GB"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7" userDrawn="1">
          <p15:clr>
            <a:srgbClr val="F26B43"/>
          </p15:clr>
        </p15:guide>
        <p15:guide id="2" pos="52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a:xfrm>
            <a:off x="1331216" y="426127"/>
            <a:ext cx="7057133"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1331272" y="1704975"/>
            <a:ext cx="7057077" cy="454700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5284" userDrawn="1">
          <p15:clr>
            <a:srgbClr val="F26B43"/>
          </p15:clr>
        </p15:guide>
        <p15:guide id="2" pos="838"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331218" y="426127"/>
            <a:ext cx="7057132" cy="972716"/>
          </a:xfrm>
        </p:spPr>
        <p:txBody>
          <a:bodyPr/>
          <a:lstStyle/>
          <a:p>
            <a:r>
              <a:rPr lang="en-GB"/>
              <a:t>Click to edit Master title style</a:t>
            </a:r>
            <a:endParaRPr lang="en-GB" dirty="0"/>
          </a:p>
        </p:txBody>
      </p:sp>
      <p:sp>
        <p:nvSpPr>
          <p:cNvPr id="3" name="Content Placeholder 2"/>
          <p:cNvSpPr>
            <a:spLocks noGrp="1"/>
          </p:cNvSpPr>
          <p:nvPr>
            <p:ph sz="half" idx="1"/>
          </p:nvPr>
        </p:nvSpPr>
        <p:spPr>
          <a:xfrm>
            <a:off x="1331274" y="1706399"/>
            <a:ext cx="3385189" cy="45468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003161" y="1706399"/>
            <a:ext cx="3385189" cy="45468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945711255"/>
      </p:ext>
    </p:extLst>
  </p:cSld>
  <p:clrMapOvr>
    <a:masterClrMapping/>
  </p:clrMapOvr>
  <p:extLst>
    <p:ext uri="{DCECCB84-F9BA-43D5-87BE-67443E8EF086}">
      <p15:sldGuideLst xmlns:p15="http://schemas.microsoft.com/office/powerpoint/2012/main">
        <p15:guide id="1" pos="839" userDrawn="1">
          <p15:clr>
            <a:srgbClr val="F26B43"/>
          </p15:clr>
        </p15:guide>
        <p15:guide id="2" pos="2971" userDrawn="1">
          <p15:clr>
            <a:srgbClr val="F26B43"/>
          </p15:clr>
        </p15:guide>
        <p15:guide id="3" pos="3154" userDrawn="1">
          <p15:clr>
            <a:srgbClr val="F26B43"/>
          </p15:clr>
        </p15:guide>
        <p15:guide id="4" pos="528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331218" y="426127"/>
            <a:ext cx="4609207" cy="972716"/>
          </a:xfrm>
        </p:spPr>
        <p:txBody>
          <a:bodyPr/>
          <a:lstStyle>
            <a:lvl1pPr>
              <a:defRPr/>
            </a:lvl1pPr>
          </a:lstStyle>
          <a:p>
            <a:r>
              <a:rPr lang="en-GB"/>
              <a:t>Click to edit Master title style</a:t>
            </a:r>
            <a:endParaRPr lang="en-GB" dirty="0"/>
          </a:p>
        </p:txBody>
      </p:sp>
      <p:sp>
        <p:nvSpPr>
          <p:cNvPr id="3" name="Content Placeholder 2"/>
          <p:cNvSpPr>
            <a:spLocks noGrp="1"/>
          </p:cNvSpPr>
          <p:nvPr>
            <p:ph idx="1"/>
          </p:nvPr>
        </p:nvSpPr>
        <p:spPr>
          <a:xfrm>
            <a:off x="1331218" y="1706328"/>
            <a:ext cx="4609207"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6249223" y="785566"/>
            <a:ext cx="2894777" cy="25056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6249223" y="3563718"/>
            <a:ext cx="2894777" cy="25056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3742" userDrawn="1">
          <p15:clr>
            <a:srgbClr val="F26B43"/>
          </p15:clr>
        </p15:guide>
        <p15:guide id="2" pos="3936" userDrawn="1">
          <p15:clr>
            <a:srgbClr val="F26B43"/>
          </p15:clr>
        </p15:guide>
        <p15:guide id="3" pos="838"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3059114" y="426127"/>
            <a:ext cx="5329236" cy="972716"/>
          </a:xfrm>
        </p:spPr>
        <p:txBody>
          <a:bodyPr/>
          <a:lstStyle/>
          <a:p>
            <a:r>
              <a:rPr lang="en-GB"/>
              <a:t>Click to edit Master title style</a:t>
            </a:r>
            <a:endParaRPr lang="en-GB" dirty="0"/>
          </a:p>
        </p:txBody>
      </p:sp>
      <p:sp>
        <p:nvSpPr>
          <p:cNvPr id="3" name="Content Placeholder 2"/>
          <p:cNvSpPr>
            <a:spLocks noGrp="1"/>
          </p:cNvSpPr>
          <p:nvPr>
            <p:ph idx="1"/>
          </p:nvPr>
        </p:nvSpPr>
        <p:spPr>
          <a:xfrm>
            <a:off x="3059114" y="1706328"/>
            <a:ext cx="5329236" cy="454557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2781362" cy="2455200"/>
          </a:xfrm>
        </p:spPr>
        <p:txBody>
          <a:bodyPr/>
          <a:lstStyle>
            <a:lvl1pPr marL="0" indent="0" algn="ctr">
              <a:buNone/>
              <a:defRPr sz="1200"/>
            </a:lvl1pPr>
          </a:lstStyle>
          <a:p>
            <a:r>
              <a:rPr lang="en-GB" dirty="0"/>
              <a:t>Click the placeholder and paste image via Skyfish icon</a:t>
            </a:r>
            <a:endParaRPr lang="en-GB"/>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2781362" cy="2455200"/>
          </a:xfrm>
        </p:spPr>
        <p:txBody>
          <a:bodyPr/>
          <a:lstStyle>
            <a:lvl1pPr marL="0" indent="0" algn="ctr">
              <a:buNone/>
              <a:defRPr sz="1200"/>
            </a:lvl1pPr>
          </a:lstStyle>
          <a:p>
            <a:r>
              <a:rPr lang="en-GB" dirty="0"/>
              <a:t>Click the placeholder and paste image via Skyfish icon</a:t>
            </a:r>
            <a:endParaRPr lang="en-GB"/>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5284" userDrawn="1">
          <p15:clr>
            <a:srgbClr val="F26B43"/>
          </p15:clr>
        </p15:guide>
        <p15:guide id="2" pos="1927" userDrawn="1">
          <p15:clr>
            <a:srgbClr val="F26B43"/>
          </p15:clr>
        </p15:guide>
        <p15:guide id="3" pos="1751"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185762" y="980728"/>
            <a:ext cx="2805665" cy="418115"/>
          </a:xfrm>
        </p:spPr>
        <p:txBody>
          <a:bodyPr/>
          <a:lstStyle>
            <a:lvl1pPr>
              <a:defRPr sz="1600"/>
            </a:lvl1pPr>
          </a:lstStyle>
          <a:p>
            <a:r>
              <a:rPr lang="en-GB" dirty="0"/>
              <a:t>Click to add title one line</a:t>
            </a:r>
            <a:endParaRPr lang="en-GB"/>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185762" y="4407151"/>
            <a:ext cx="2805665"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3167475" y="979201"/>
            <a:ext cx="2805665" cy="417767"/>
          </a:xfrm>
        </p:spPr>
        <p:txBody>
          <a:bodyPr anchor="b" anchorCtr="0"/>
          <a:lstStyle>
            <a:lvl1pPr marL="0" indent="0">
              <a:buNone/>
              <a:defRPr sz="16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3167475" y="4406900"/>
            <a:ext cx="2805666"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6149188" y="979201"/>
            <a:ext cx="2805665" cy="417767"/>
          </a:xfrm>
        </p:spPr>
        <p:txBody>
          <a:bodyPr anchor="b" anchorCtr="0"/>
          <a:lstStyle>
            <a:lvl1pPr marL="0" indent="0">
              <a:buNone/>
              <a:defRPr sz="16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endParaRPr lang="en-GB"/>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6149188" y="4406900"/>
            <a:ext cx="2805665"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185762" y="1546282"/>
            <a:ext cx="2805665" cy="2664000"/>
          </a:xfrm>
        </p:spPr>
        <p:txBody>
          <a:bodyPr/>
          <a:lstStyle>
            <a:lvl1pPr marL="0" indent="0" algn="ctr">
              <a:buNone/>
              <a:defRPr sz="1200"/>
            </a:lvl1pPr>
          </a:lstStyle>
          <a:p>
            <a:r>
              <a:rPr lang="en-GB" dirty="0"/>
              <a:t>Click the placeholder and paste image via Skyfish icon</a:t>
            </a:r>
            <a:endParaRPr lang="en-GB"/>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3167774" y="1548581"/>
            <a:ext cx="2805665" cy="2664000"/>
          </a:xfrm>
        </p:spPr>
        <p:txBody>
          <a:bodyPr/>
          <a:lstStyle>
            <a:lvl1pPr marL="0" indent="0" algn="ctr">
              <a:buNone/>
              <a:defRPr sz="1200"/>
            </a:lvl1pPr>
          </a:lstStyle>
          <a:p>
            <a:r>
              <a:rPr lang="en-GB" dirty="0"/>
              <a:t>Click the placeholder and paste image via Skyfish icon</a:t>
            </a:r>
            <a:endParaRPr lang="en-GB"/>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6149787" y="1546282"/>
            <a:ext cx="2805665" cy="2664000"/>
          </a:xfrm>
        </p:spPr>
        <p:txBody>
          <a:bodyPr/>
          <a:lstStyle>
            <a:lvl1pPr marL="0" indent="0" algn="ctr">
              <a:buNone/>
              <a:defRPr sz="1200"/>
            </a:lvl1pPr>
          </a:lstStyle>
          <a:p>
            <a:r>
              <a:rPr lang="en-GB" dirty="0"/>
              <a:t>Click the placeholder and paste image via Skyfish icon</a:t>
            </a:r>
            <a:endParaRPr lang="en-GB"/>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7" userDrawn="1">
          <p15:clr>
            <a:srgbClr val="F26B43"/>
          </p15:clr>
        </p15:guide>
        <p15:guide id="2" pos="564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GB"/>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838" userDrawn="1">
          <p15:clr>
            <a:srgbClr val="F26B43"/>
          </p15:clr>
        </p15:guide>
        <p15:guide id="2" pos="52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Logo color">
            <a:extLst>
              <a:ext uri="{FF2B5EF4-FFF2-40B4-BE49-F238E27FC236}">
                <a16:creationId xmlns:a16="http://schemas.microsoft.com/office/drawing/2014/main" id="{B0D7735F-1D47-4349-B365-ECE7D254A9F8}"/>
              </a:ext>
            </a:extLst>
          </p:cNvPr>
          <p:cNvSpPr>
            <a:spLocks noChangeAspect="1"/>
          </p:cNvSpPr>
          <p:nvPr userDrawn="1">
            <p:custDataLst>
              <p:tags r:id="rId13"/>
            </p:custDataLst>
          </p:nvPr>
        </p:nvSpPr>
        <p:spPr bwMode="auto">
          <a:xfrm>
            <a:off x="180505" y="20557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9146091" cy="316800"/>
          </a:xfrm>
          <a:prstGeom prst="rect">
            <a:avLst/>
          </a:prstGeom>
          <a:solidFill>
            <a:schemeClr val="accent5"/>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8630961" y="6541200"/>
            <a:ext cx="324492"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331218" y="426127"/>
            <a:ext cx="7056000"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GB"/>
              <a:t>Click to edit Master title style</a:t>
            </a:r>
            <a:endParaRPr lang="en-GB" dirty="0"/>
          </a:p>
        </p:txBody>
      </p:sp>
      <p:sp>
        <p:nvSpPr>
          <p:cNvPr id="113667" name="Rectangle 3"/>
          <p:cNvSpPr>
            <a:spLocks noGrp="1" noChangeArrowheads="1"/>
          </p:cNvSpPr>
          <p:nvPr>
            <p:ph type="body" idx="1"/>
          </p:nvPr>
        </p:nvSpPr>
        <p:spPr bwMode="auto">
          <a:xfrm>
            <a:off x="1331218" y="1704976"/>
            <a:ext cx="7056000" cy="4546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4"/>
            <a:r>
              <a:rPr lang="en-GB" dirty="0"/>
              <a:t>6</a:t>
            </a:r>
            <a:endParaRPr lang="en-GB"/>
          </a:p>
          <a:p>
            <a:pPr lvl="5"/>
            <a:r>
              <a:rPr lang="en-GB" dirty="0"/>
              <a:t>7</a:t>
            </a:r>
            <a:endParaRPr lang="en-GB"/>
          </a:p>
          <a:p>
            <a:pPr lvl="6"/>
            <a:r>
              <a:rPr lang="en-GB" dirty="0"/>
              <a:t>8</a:t>
            </a:r>
            <a:endParaRPr lang="en-GB"/>
          </a:p>
          <a:p>
            <a:pPr lvl="7"/>
            <a:r>
              <a:rPr lang="en-GB" dirty="0"/>
              <a:t>9</a:t>
            </a:r>
            <a:endParaRPr lang="en-GB"/>
          </a:p>
          <a:p>
            <a:pPr lvl="5"/>
            <a:endParaRPr lang="en-GB" dirty="0"/>
          </a:p>
        </p:txBody>
      </p:sp>
      <p:sp>
        <p:nvSpPr>
          <p:cNvPr id="113676" name="text" descr="{&quot;templafy&quot;:{&quot;id&quot;:&quot;d49490bb-540a-43a2-936a-eb634144ef12&quot;}}" title="UserProfile.Offices.Workarea_{{DocumentLanguage}}"/>
          <p:cNvSpPr>
            <a:spLocks noChangeArrowheads="1"/>
          </p:cNvSpPr>
          <p:nvPr/>
        </p:nvSpPr>
        <p:spPr bwMode="auto">
          <a:xfrm>
            <a:off x="1331217" y="6541200"/>
            <a:ext cx="3276000" cy="3168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txBody>
          <a:bodyPr lIns="0" tIns="0" rIns="0" bIns="0" anchor="ctr" anchorCtr="0"/>
          <a:lstStyle/>
          <a:p>
            <a:pPr algn="l" eaLnBrk="0" hangingPunct="0">
              <a:spcBef>
                <a:spcPct val="0"/>
              </a:spcBef>
            </a:pPr>
            <a:r>
              <a:rPr lang="en-GB" sz="700" b="1" dirty="0">
                <a:solidFill>
                  <a:schemeClr val="bg1"/>
                </a:solidFill>
                <a:latin typeface="+mn-lt"/>
              </a:rPr>
              <a:t>DTU Food</a:t>
            </a:r>
          </a:p>
        </p:txBody>
      </p:sp>
      <p:sp>
        <p:nvSpPr>
          <p:cNvPr id="5" name="date" descr="{&quot;templafy&quot;:{&quot;id&quot;:&quot;2055d5d0-c32d-49a3-936d-c1e264ac0c97&quot;}}" title="Form.Date">
            <a:extLst>
              <a:ext uri="{FF2B5EF4-FFF2-40B4-BE49-F238E27FC236}">
                <a16:creationId xmlns:a16="http://schemas.microsoft.com/office/drawing/2014/main" id="{792B975C-625D-4095-8E1D-63F20A11B57C}"/>
              </a:ext>
            </a:extLst>
          </p:cNvPr>
          <p:cNvSpPr/>
          <p:nvPr userDrawn="1"/>
        </p:nvSpPr>
        <p:spPr bwMode="auto">
          <a:xfrm>
            <a:off x="180000" y="6541200"/>
            <a:ext cx="864000"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6 September 2021</a:t>
            </a:r>
          </a:p>
        </p:txBody>
      </p:sp>
      <p:sp>
        <p:nvSpPr>
          <p:cNvPr id="7" name="text" descr="{&quot;templafy&quot;:{&quot;id&quot;:&quot;873f9ad6-866e-4410-a3fc-53caf8a3e017&quot;}}" title="Form.PresentationTitle">
            <a:extLst>
              <a:ext uri="{FF2B5EF4-FFF2-40B4-BE49-F238E27FC236}">
                <a16:creationId xmlns:a16="http://schemas.microsoft.com/office/drawing/2014/main" id="{06B09BDB-1C7D-4F8A-8F1B-82D88054A428}"/>
              </a:ext>
            </a:extLst>
          </p:cNvPr>
          <p:cNvSpPr txBox="1"/>
          <p:nvPr userDrawn="1"/>
        </p:nvSpPr>
        <p:spPr>
          <a:xfrm>
            <a:off x="4715216" y="6541200"/>
            <a:ext cx="3672001" cy="316800"/>
          </a:xfrm>
          <a:prstGeom prst="rect">
            <a:avLst/>
          </a:prstGeom>
          <a:noFill/>
          <a:ln>
            <a:noFill/>
          </a:ln>
        </p:spPr>
        <p:txBody>
          <a:bodyPr wrap="square" lIns="0" tIns="0" rIns="0" bIns="0" rtlCol="0" anchor="ctr" anchorCtr="0">
            <a:noAutofit/>
          </a:bodyPr>
          <a:lstStyle/>
          <a:p>
            <a:pPr algn="r"/>
            <a:r>
              <a:rPr lang="en-GB" sz="700" dirty="0">
                <a:solidFill>
                  <a:schemeClr val="bg1"/>
                </a:solidFill>
                <a:latin typeface="+mn-lt"/>
              </a:rPr>
              <a:t>Mathematical Models in Ecology - Logistic Growth</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9146091" cy="50400"/>
          </a:xfrm>
          <a:prstGeom prst="rect">
            <a:avLst/>
          </a:prstGeom>
          <a:solidFill>
            <a:schemeClr val="accent5"/>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Lst>
  <p:hf hdr="0" ftr="0" dt="0"/>
  <p:txStyles>
    <p:titleStyle>
      <a:lvl1pPr algn="l" rtl="0" eaLnBrk="1" fontAlgn="base" hangingPunct="1">
        <a:lnSpc>
          <a:spcPct val="90000"/>
        </a:lnSpc>
        <a:spcBef>
          <a:spcPct val="0"/>
        </a:spcBef>
        <a:spcAft>
          <a:spcPct val="0"/>
        </a:spcAft>
        <a:defRPr sz="24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6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600">
          <a:solidFill>
            <a:schemeClr val="tx1"/>
          </a:solidFill>
          <a:latin typeface="+mn-lt"/>
          <a:ea typeface="+mn-ea"/>
        </a:defRPr>
      </a:lvl2pPr>
      <a:lvl3pPr marL="615600" indent="-198000" algn="l" rtl="0" eaLnBrk="1" fontAlgn="base" hangingPunct="1">
        <a:spcBef>
          <a:spcPct val="20000"/>
        </a:spcBef>
        <a:spcAft>
          <a:spcPct val="0"/>
        </a:spcAft>
        <a:buChar char="•"/>
        <a:defRPr sz="1600">
          <a:solidFill>
            <a:schemeClr val="tx1"/>
          </a:solidFill>
          <a:latin typeface="+mn-lt"/>
          <a:ea typeface="+mn-ea"/>
        </a:defRPr>
      </a:lvl3pPr>
      <a:lvl4pPr marL="828000" indent="-198000" algn="l" rtl="0" eaLnBrk="1" fontAlgn="base" hangingPunct="1">
        <a:spcBef>
          <a:spcPct val="20000"/>
        </a:spcBef>
        <a:spcAft>
          <a:spcPct val="0"/>
        </a:spcAft>
        <a:buChar char="–"/>
        <a:defRPr sz="1600">
          <a:solidFill>
            <a:schemeClr val="tx1"/>
          </a:solidFill>
          <a:latin typeface="+mn-lt"/>
          <a:ea typeface="+mn-ea"/>
        </a:defRPr>
      </a:lvl4pPr>
      <a:lvl5pPr marL="1026000" indent="-198000" algn="l" rtl="0" eaLnBrk="1" fontAlgn="base" hangingPunct="1">
        <a:spcBef>
          <a:spcPct val="20000"/>
        </a:spcBef>
        <a:spcAft>
          <a:spcPct val="0"/>
        </a:spcAft>
        <a:buChar char="»"/>
        <a:defRPr sz="1600">
          <a:solidFill>
            <a:schemeClr val="tx1"/>
          </a:solidFill>
          <a:latin typeface="+mn-lt"/>
          <a:ea typeface="+mn-ea"/>
        </a:defRPr>
      </a:lvl5pPr>
      <a:lvl6pPr marL="1026000" indent="-198000" algn="l" rtl="0" eaLnBrk="1" fontAlgn="base" hangingPunct="1">
        <a:spcBef>
          <a:spcPct val="20000"/>
        </a:spcBef>
        <a:spcAft>
          <a:spcPct val="0"/>
        </a:spcAft>
        <a:buChar char="»"/>
        <a:defRPr sz="1600">
          <a:solidFill>
            <a:schemeClr val="tx1"/>
          </a:solidFill>
          <a:latin typeface="+mn-lt"/>
          <a:ea typeface="+mn-ea"/>
        </a:defRPr>
      </a:lvl6pPr>
      <a:lvl7pPr marL="1026000" indent="-198000" algn="l" rtl="0" eaLnBrk="1" fontAlgn="base" hangingPunct="1">
        <a:spcBef>
          <a:spcPct val="20000"/>
        </a:spcBef>
        <a:spcAft>
          <a:spcPct val="0"/>
        </a:spcAft>
        <a:buChar char="»"/>
        <a:defRPr sz="1600">
          <a:solidFill>
            <a:schemeClr val="tx1"/>
          </a:solidFill>
          <a:latin typeface="+mn-lt"/>
          <a:ea typeface="+mn-ea"/>
        </a:defRPr>
      </a:lvl7pPr>
      <a:lvl8pPr marL="1026000" indent="-198000" algn="l" rtl="0" eaLnBrk="1" fontAlgn="base" hangingPunct="1">
        <a:spcBef>
          <a:spcPct val="20000"/>
        </a:spcBef>
        <a:spcAft>
          <a:spcPct val="0"/>
        </a:spcAft>
        <a:buChar char="»"/>
        <a:defRPr sz="16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412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customXml" Target="../../customXml/item9.xml"/><Relationship Id="rId1" Type="http://schemas.openxmlformats.org/officeDocument/2006/relationships/customXml" Target="../../customXml/item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8.xml"/><Relationship Id="rId1" Type="http://schemas.openxmlformats.org/officeDocument/2006/relationships/customXml" Target="../../customXml/item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0.xml"/><Relationship Id="rId1" Type="http://schemas.openxmlformats.org/officeDocument/2006/relationships/customXml" Target="../../customXml/item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3805768" y="1103938"/>
            <a:ext cx="2167555" cy="1224136"/>
          </a:xfrm>
          <a:prstGeom prst="ellipse">
            <a:avLst/>
          </a:prstGeom>
          <a:solidFill>
            <a:schemeClr val="accent5">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580" y="2394219"/>
            <a:ext cx="5524864" cy="2736615"/>
          </a:xfrm>
          <a:prstGeom prst="rect">
            <a:avLst/>
          </a:prstGeom>
        </p:spPr>
      </p:pic>
      <p:sp>
        <p:nvSpPr>
          <p:cNvPr id="16" name="Rectangle 15"/>
          <p:cNvSpPr/>
          <p:nvPr/>
        </p:nvSpPr>
        <p:spPr bwMode="auto">
          <a:xfrm>
            <a:off x="179512" y="3180451"/>
            <a:ext cx="3149496" cy="1904733"/>
          </a:xfrm>
          <a:prstGeom prst="rect">
            <a:avLst/>
          </a:prstGeom>
          <a:solidFill>
            <a:schemeClr val="accent5">
              <a:lumMod val="40000"/>
              <a:lumOff val="6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5" name="Pentagon 14"/>
          <p:cNvSpPr/>
          <p:nvPr/>
        </p:nvSpPr>
        <p:spPr bwMode="auto">
          <a:xfrm rot="5400000">
            <a:off x="468050" y="784066"/>
            <a:ext cx="2572420" cy="3149496"/>
          </a:xfrm>
          <a:prstGeom prst="homePlate">
            <a:avLst>
              <a:gd name="adj" fmla="val 14929"/>
            </a:avLst>
          </a:prstGeom>
          <a:solidFill>
            <a:schemeClr val="accent5">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pic>
        <p:nvPicPr>
          <p:cNvPr id="2" name="Content Placeholder 1"/>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l="-23" t="24105" r="185" b="25472"/>
          <a:stretch/>
        </p:blipFill>
        <p:spPr>
          <a:xfrm>
            <a:off x="5543600" y="5315828"/>
            <a:ext cx="3600400" cy="1229624"/>
          </a:xfrm>
        </p:spPr>
      </p:pic>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755576" y="252521"/>
            <a:ext cx="7632848" cy="588818"/>
          </a:xfrm>
        </p:spPr>
        <p: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The case: insular geckos on an Aegean islet</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1"/>
          </p:nvPr>
        </p:nvSpPr>
        <p:spPr/>
        <p:txBody>
          <a:bodyPr/>
          <a:lstStyle/>
          <a:p>
            <a:fld id="{103EA872-A674-449B-A120-B97244F8E91D}" type="slidenum">
              <a:rPr lang="en-GB" smtClean="0"/>
              <a:pPr/>
              <a:t>1</a:t>
            </a:fld>
            <a:endParaRPr lang="en-GB" dirty="0"/>
          </a:p>
        </p:txBody>
      </p:sp>
      <p:sp>
        <p:nvSpPr>
          <p:cNvPr id="7" name="Rectangle 6"/>
          <p:cNvSpPr/>
          <p:nvPr/>
        </p:nvSpPr>
        <p:spPr>
          <a:xfrm>
            <a:off x="8178502" y="5339038"/>
            <a:ext cx="976144" cy="292388"/>
          </a:xfrm>
          <a:prstGeom prst="rect">
            <a:avLst/>
          </a:prstGeom>
        </p:spPr>
        <p:txBody>
          <a:bodyPr wrap="square">
            <a:spAutoFit/>
          </a:bodyPr>
          <a:lstStyle/>
          <a:p>
            <a:pPr algn="r">
              <a:spcBef>
                <a:spcPts val="0"/>
              </a:spcBef>
            </a:pPr>
            <a:r>
              <a:rPr lang="en-GB" sz="500" b="1" dirty="0" smtClean="0">
                <a:solidFill>
                  <a:schemeClr val="bg1"/>
                </a:solidFill>
              </a:rPr>
              <a:t>© Benny </a:t>
            </a:r>
            <a:r>
              <a:rPr lang="en-GB" sz="500" b="1" dirty="0">
                <a:solidFill>
                  <a:schemeClr val="bg1"/>
                </a:solidFill>
              </a:rPr>
              <a:t>Trapp</a:t>
            </a:r>
            <a:r>
              <a:rPr lang="en-GB" sz="400" dirty="0">
                <a:solidFill>
                  <a:schemeClr val="bg1"/>
                </a:solidFill>
              </a:rPr>
              <a:t>, </a:t>
            </a:r>
            <a:endParaRPr lang="en-GB" sz="400" dirty="0" smtClean="0">
              <a:solidFill>
                <a:schemeClr val="bg1"/>
              </a:solidFill>
            </a:endParaRPr>
          </a:p>
          <a:p>
            <a:pPr algn="r">
              <a:spcBef>
                <a:spcPts val="0"/>
              </a:spcBef>
            </a:pPr>
            <a:r>
              <a:rPr lang="en-GB" sz="400" dirty="0" smtClean="0">
                <a:solidFill>
                  <a:schemeClr val="bg1"/>
                </a:solidFill>
              </a:rPr>
              <a:t>CC </a:t>
            </a:r>
            <a:r>
              <a:rPr lang="en-GB" sz="400" dirty="0">
                <a:solidFill>
                  <a:schemeClr val="bg1"/>
                </a:solidFill>
              </a:rPr>
              <a:t>BY 3.0 </a:t>
            </a:r>
            <a:endParaRPr lang="en-GB" sz="400" dirty="0" smtClean="0">
              <a:solidFill>
                <a:schemeClr val="bg1"/>
              </a:solidFill>
            </a:endParaRPr>
          </a:p>
          <a:p>
            <a:pPr algn="r">
              <a:spcBef>
                <a:spcPts val="0"/>
              </a:spcBef>
            </a:pPr>
            <a:r>
              <a:rPr lang="en-GB" sz="200" dirty="0" smtClean="0">
                <a:solidFill>
                  <a:schemeClr val="bg1"/>
                </a:solidFill>
              </a:rPr>
              <a:t>&lt;</a:t>
            </a:r>
            <a:r>
              <a:rPr lang="en-GB" sz="200" dirty="0">
                <a:solidFill>
                  <a:schemeClr val="bg1"/>
                </a:solidFill>
              </a:rPr>
              <a:t>https://creativecommons.org/licenses/by/3.0&gt;, </a:t>
            </a:r>
            <a:endParaRPr lang="en-GB" sz="200" dirty="0" smtClean="0">
              <a:solidFill>
                <a:schemeClr val="bg1"/>
              </a:solidFill>
            </a:endParaRPr>
          </a:p>
          <a:p>
            <a:pPr algn="r">
              <a:spcBef>
                <a:spcPts val="0"/>
              </a:spcBef>
            </a:pPr>
            <a:r>
              <a:rPr lang="en-GB" sz="200" dirty="0" smtClean="0">
                <a:solidFill>
                  <a:schemeClr val="bg1"/>
                </a:solidFill>
              </a:rPr>
              <a:t>via </a:t>
            </a:r>
            <a:r>
              <a:rPr lang="en-GB" sz="200" dirty="0">
                <a:solidFill>
                  <a:schemeClr val="bg1"/>
                </a:solidFill>
              </a:rPr>
              <a:t>Wikimedia Commons</a:t>
            </a:r>
          </a:p>
        </p:txBody>
      </p:sp>
      <p:sp>
        <p:nvSpPr>
          <p:cNvPr id="3" name="TextBox 2"/>
          <p:cNvSpPr txBox="1"/>
          <p:nvPr/>
        </p:nvSpPr>
        <p:spPr>
          <a:xfrm>
            <a:off x="542390" y="1156682"/>
            <a:ext cx="2423740" cy="2154436"/>
          </a:xfrm>
          <a:prstGeom prst="rect">
            <a:avLst/>
          </a:prstGeom>
          <a:noFill/>
        </p:spPr>
        <p:txBody>
          <a:bodyPr wrap="none" lIns="0" tIns="0" rIns="0" bIns="0" rtlCol="0">
            <a:spAutoFit/>
          </a:bodyPr>
          <a:lstStyle/>
          <a:p>
            <a:pPr algn="ctr">
              <a:spcBef>
                <a:spcPts val="0"/>
              </a:spcBef>
            </a:pPr>
            <a:r>
              <a:rPr lang="en-GB" sz="1100" b="1" dirty="0" smtClean="0">
                <a:latin typeface="Open Sans" panose="020B0606030504020204" pitchFamily="34" charset="0"/>
                <a:ea typeface="Open Sans" panose="020B0606030504020204" pitchFamily="34" charset="0"/>
                <a:cs typeface="Open Sans" panose="020B0606030504020204" pitchFamily="34" charset="0"/>
              </a:rPr>
              <a:t>Species:</a:t>
            </a:r>
            <a:r>
              <a:rPr lang="en-GB" sz="1100" dirty="0" smtClean="0">
                <a:latin typeface="Open Sans" panose="020B0606030504020204" pitchFamily="34" charset="0"/>
                <a:ea typeface="Open Sans" panose="020B0606030504020204" pitchFamily="34" charset="0"/>
                <a:cs typeface="Open Sans" panose="020B0606030504020204" pitchFamily="34" charset="0"/>
              </a:rPr>
              <a:t> </a:t>
            </a:r>
          </a:p>
          <a:p>
            <a:pPr algn="ctr">
              <a:spcBef>
                <a:spcPts val="0"/>
              </a:spcBef>
            </a:pPr>
            <a:r>
              <a:rPr lang="en-US" sz="1100" i="1" dirty="0" err="1" smtClean="0">
                <a:latin typeface="Open Sans" panose="020B0606030504020204" pitchFamily="34" charset="0"/>
                <a:ea typeface="Open Sans" panose="020B0606030504020204" pitchFamily="34" charset="0"/>
                <a:cs typeface="Open Sans" panose="020B0606030504020204" pitchFamily="34" charset="0"/>
              </a:rPr>
              <a:t>Mediodactylus</a:t>
            </a:r>
            <a:r>
              <a:rPr lang="en-US" sz="1100" i="1" dirty="0" smtClean="0">
                <a:latin typeface="Open Sans" panose="020B0606030504020204" pitchFamily="34" charset="0"/>
                <a:ea typeface="Open Sans" panose="020B0606030504020204" pitchFamily="34" charset="0"/>
                <a:cs typeface="Open Sans" panose="020B0606030504020204" pitchFamily="34" charset="0"/>
              </a:rPr>
              <a:t> </a:t>
            </a:r>
            <a:r>
              <a:rPr lang="en-US" sz="1100" i="1" dirty="0" err="1" smtClean="0">
                <a:latin typeface="Open Sans" panose="020B0606030504020204" pitchFamily="34" charset="0"/>
                <a:ea typeface="Open Sans" panose="020B0606030504020204" pitchFamily="34" charset="0"/>
                <a:cs typeface="Open Sans" panose="020B0606030504020204" pitchFamily="34" charset="0"/>
              </a:rPr>
              <a:t>kotschyi</a:t>
            </a:r>
            <a:endParaRPr lang="en-US" sz="1100" i="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endParaRPr lang="en-US" sz="11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US" sz="1100" b="1" dirty="0" smtClean="0">
                <a:latin typeface="Open Sans" panose="020B0606030504020204" pitchFamily="34" charset="0"/>
                <a:ea typeface="Open Sans" panose="020B0606030504020204" pitchFamily="34" charset="0"/>
                <a:cs typeface="Open Sans" panose="020B0606030504020204" pitchFamily="34" charset="0"/>
              </a:rPr>
              <a:t>Location: </a:t>
            </a:r>
          </a:p>
          <a:p>
            <a:pPr algn="ctr">
              <a:spcBef>
                <a:spcPts val="0"/>
              </a:spcBef>
            </a:pPr>
            <a:r>
              <a:rPr lang="en-US" sz="1100" dirty="0" err="1" smtClean="0">
                <a:latin typeface="Open Sans" panose="020B0606030504020204" pitchFamily="34" charset="0"/>
                <a:ea typeface="Open Sans" panose="020B0606030504020204" pitchFamily="34" charset="0"/>
                <a:cs typeface="Open Sans" panose="020B0606030504020204" pitchFamily="34" charset="0"/>
              </a:rPr>
              <a:t>Exo</a:t>
            </a:r>
            <a:r>
              <a:rPr lang="en-US" sz="1100" dirty="0" smtClean="0">
                <a:latin typeface="Open Sans" panose="020B0606030504020204" pitchFamily="34" charset="0"/>
                <a:ea typeface="Open Sans" panose="020B0606030504020204" pitchFamily="34" charset="0"/>
                <a:cs typeface="Open Sans" panose="020B0606030504020204" pitchFamily="34" charset="0"/>
              </a:rPr>
              <a:t> </a:t>
            </a:r>
            <a:r>
              <a:rPr lang="en-US" sz="1100" dirty="0" err="1" smtClean="0">
                <a:latin typeface="Open Sans" panose="020B0606030504020204" pitchFamily="34" charset="0"/>
                <a:ea typeface="Open Sans" panose="020B0606030504020204" pitchFamily="34" charset="0"/>
                <a:cs typeface="Open Sans" panose="020B0606030504020204" pitchFamily="34" charset="0"/>
              </a:rPr>
              <a:t>Diavates</a:t>
            </a:r>
            <a:r>
              <a:rPr lang="en-US" sz="1100" dirty="0" smtClean="0">
                <a:latin typeface="Open Sans" panose="020B0606030504020204" pitchFamily="34" charset="0"/>
                <a:ea typeface="Open Sans" panose="020B0606030504020204" pitchFamily="34" charset="0"/>
                <a:cs typeface="Open Sans" panose="020B0606030504020204" pitchFamily="34" charset="0"/>
              </a:rPr>
              <a:t>, area: 20 </a:t>
            </a:r>
            <a:r>
              <a:rPr lang="en-US" sz="1100" dirty="0" err="1" smtClean="0">
                <a:latin typeface="Open Sans" panose="020B0606030504020204" pitchFamily="34" charset="0"/>
                <a:ea typeface="Open Sans" panose="020B0606030504020204" pitchFamily="34" charset="0"/>
                <a:cs typeface="Open Sans" panose="020B0606030504020204" pitchFamily="34" charset="0"/>
              </a:rPr>
              <a:t>sqm</a:t>
            </a:r>
            <a:endParaRPr lang="en-US" sz="11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US" sz="1100" dirty="0" smtClean="0">
                <a:latin typeface="Open Sans" panose="020B0606030504020204" pitchFamily="34" charset="0"/>
                <a:ea typeface="Open Sans" panose="020B0606030504020204" pitchFamily="34" charset="0"/>
                <a:cs typeface="Open Sans" panose="020B0606030504020204" pitchFamily="34" charset="0"/>
              </a:rPr>
              <a:t>Carrying capacity: 1000 individuals</a:t>
            </a:r>
          </a:p>
          <a:p>
            <a:pPr algn="ctr">
              <a:spcBef>
                <a:spcPts val="0"/>
              </a:spcBef>
            </a:pPr>
            <a:endParaRPr lang="en-US" sz="11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US" sz="1100" b="1" dirty="0" smtClean="0">
                <a:latin typeface="Open Sans" panose="020B0606030504020204" pitchFamily="34" charset="0"/>
                <a:ea typeface="Open Sans" panose="020B0606030504020204" pitchFamily="34" charset="0"/>
                <a:cs typeface="Open Sans" panose="020B0606030504020204" pitchFamily="34" charset="0"/>
              </a:rPr>
              <a:t>Life history:</a:t>
            </a:r>
          </a:p>
          <a:p>
            <a:pPr algn="ctr">
              <a:spcBef>
                <a:spcPts val="0"/>
              </a:spcBef>
            </a:pPr>
            <a:r>
              <a:rPr lang="en-US" sz="1100" dirty="0" smtClean="0">
                <a:latin typeface="Open Sans" panose="020B0606030504020204" pitchFamily="34" charset="0"/>
                <a:ea typeface="Open Sans" panose="020B0606030504020204" pitchFamily="34" charset="0"/>
                <a:cs typeface="Open Sans" panose="020B0606030504020204" pitchFamily="34" charset="0"/>
              </a:rPr>
              <a:t>Longevity: 4.5 years</a:t>
            </a:r>
          </a:p>
          <a:p>
            <a:pPr algn="ctr">
              <a:spcBef>
                <a:spcPts val="0"/>
              </a:spcBef>
            </a:pPr>
            <a:r>
              <a:rPr lang="en-US" sz="1100" dirty="0" smtClean="0">
                <a:latin typeface="Open Sans" panose="020B0606030504020204" pitchFamily="34" charset="0"/>
                <a:ea typeface="Open Sans" panose="020B0606030504020204" pitchFamily="34" charset="0"/>
                <a:cs typeface="Open Sans" panose="020B0606030504020204" pitchFamily="34" charset="0"/>
              </a:rPr>
              <a:t>Sexual maturity: at 2 years</a:t>
            </a:r>
          </a:p>
          <a:p>
            <a:pPr algn="ctr">
              <a:spcBef>
                <a:spcPts val="0"/>
              </a:spcBef>
            </a:pPr>
            <a:r>
              <a:rPr lang="en-US" sz="1100" dirty="0" smtClean="0">
                <a:latin typeface="Open Sans" panose="020B0606030504020204" pitchFamily="34" charset="0"/>
                <a:ea typeface="Open Sans" panose="020B0606030504020204" pitchFamily="34" charset="0"/>
                <a:cs typeface="Open Sans" panose="020B0606030504020204" pitchFamily="34" charset="0"/>
              </a:rPr>
              <a:t>Clutch size: 2 eggs per female</a:t>
            </a:r>
          </a:p>
          <a:p>
            <a:pPr algn="ctr">
              <a:spcBef>
                <a:spcPts val="0"/>
              </a:spcBef>
            </a:pPr>
            <a:r>
              <a:rPr lang="en-US" sz="1100" dirty="0" smtClean="0">
                <a:latin typeface="Open Sans" panose="020B0606030504020204" pitchFamily="34" charset="0"/>
                <a:ea typeface="Open Sans" panose="020B0606030504020204" pitchFamily="34" charset="0"/>
                <a:cs typeface="Open Sans" panose="020B0606030504020204" pitchFamily="34" charset="0"/>
              </a:rPr>
              <a:t>Clutch frequency: 2 clutches per year</a:t>
            </a:r>
          </a:p>
          <a:p>
            <a:pPr algn="ctr">
              <a:spcBef>
                <a:spcPts val="0"/>
              </a:spcBef>
            </a:pPr>
            <a:r>
              <a:rPr lang="en-US" sz="800" dirty="0">
                <a:latin typeface="Open Sans" panose="020B0606030504020204" pitchFamily="34" charset="0"/>
                <a:ea typeface="Open Sans" panose="020B0606030504020204" pitchFamily="34" charset="0"/>
                <a:cs typeface="Open Sans" panose="020B0606030504020204" pitchFamily="34" charset="0"/>
              </a:rPr>
              <a:t>(</a:t>
            </a:r>
            <a:r>
              <a:rPr lang="en-US" sz="800" dirty="0" err="1">
                <a:latin typeface="Open Sans" panose="020B0606030504020204" pitchFamily="34" charset="0"/>
                <a:ea typeface="Open Sans" panose="020B0606030504020204" pitchFamily="34" charset="0"/>
                <a:cs typeface="Open Sans" panose="020B0606030504020204" pitchFamily="34" charset="0"/>
              </a:rPr>
              <a:t>Çiçek</a:t>
            </a:r>
            <a:r>
              <a:rPr lang="en-US" sz="800" dirty="0">
                <a:latin typeface="Open Sans" panose="020B0606030504020204" pitchFamily="34" charset="0"/>
                <a:ea typeface="Open Sans" panose="020B0606030504020204" pitchFamily="34" charset="0"/>
                <a:cs typeface="Open Sans" panose="020B0606030504020204" pitchFamily="34" charset="0"/>
              </a:rPr>
              <a:t> </a:t>
            </a:r>
            <a:r>
              <a:rPr lang="en-US" sz="800" i="1" dirty="0">
                <a:latin typeface="Open Sans" panose="020B0606030504020204" pitchFamily="34" charset="0"/>
                <a:ea typeface="Open Sans" panose="020B0606030504020204" pitchFamily="34" charset="0"/>
                <a:cs typeface="Open Sans" panose="020B0606030504020204" pitchFamily="34" charset="0"/>
              </a:rPr>
              <a:t>et al.</a:t>
            </a:r>
            <a:r>
              <a:rPr lang="en-US" sz="800" dirty="0">
                <a:latin typeface="Open Sans" panose="020B0606030504020204" pitchFamily="34" charset="0"/>
                <a:ea typeface="Open Sans" panose="020B0606030504020204" pitchFamily="34" charset="0"/>
                <a:cs typeface="Open Sans" panose="020B0606030504020204" pitchFamily="34" charset="0"/>
              </a:rPr>
              <a:t>, 2015; Schwarz </a:t>
            </a:r>
            <a:r>
              <a:rPr lang="en-US" sz="800" i="1" dirty="0">
                <a:latin typeface="Open Sans" panose="020B0606030504020204" pitchFamily="34" charset="0"/>
                <a:ea typeface="Open Sans" panose="020B0606030504020204" pitchFamily="34" charset="0"/>
                <a:cs typeface="Open Sans" panose="020B0606030504020204" pitchFamily="34" charset="0"/>
              </a:rPr>
              <a:t>et al.</a:t>
            </a:r>
            <a:r>
              <a:rPr lang="en-US" sz="800" dirty="0">
                <a:latin typeface="Open Sans" panose="020B0606030504020204" pitchFamily="34" charset="0"/>
                <a:ea typeface="Open Sans" panose="020B0606030504020204" pitchFamily="34" charset="0"/>
                <a:cs typeface="Open Sans" panose="020B0606030504020204" pitchFamily="34" charset="0"/>
              </a:rPr>
              <a:t>, 2020</a:t>
            </a:r>
            <a:r>
              <a:rPr lang="en-US" sz="800" dirty="0" smtClean="0">
                <a:latin typeface="Open Sans" panose="020B0606030504020204" pitchFamily="34" charset="0"/>
                <a:ea typeface="Open Sans" panose="020B0606030504020204" pitchFamily="34" charset="0"/>
                <a:cs typeface="Open Sans" panose="020B0606030504020204" pitchFamily="34" charset="0"/>
              </a:rPr>
              <a:t>)</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p:cNvPicPr>
            <a:picLocks noChangeAspect="1"/>
          </p:cNvPicPr>
          <p:nvPr/>
        </p:nvPicPr>
        <p:blipFill>
          <a:blip r:embed="rId6"/>
          <a:stretch>
            <a:fillRect/>
          </a:stretch>
        </p:blipFill>
        <p:spPr>
          <a:xfrm>
            <a:off x="0" y="5303742"/>
            <a:ext cx="1835696" cy="1237456"/>
          </a:xfrm>
          <a:prstGeom prst="rect">
            <a:avLst/>
          </a:prstGeom>
        </p:spPr>
      </p:pic>
      <p:sp>
        <p:nvSpPr>
          <p:cNvPr id="14" name="TextBox 13"/>
          <p:cNvSpPr txBox="1"/>
          <p:nvPr/>
        </p:nvSpPr>
        <p:spPr>
          <a:xfrm>
            <a:off x="319758" y="3854078"/>
            <a:ext cx="2869004" cy="1231106"/>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How many eggs?</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smtClean="0">
                <a:latin typeface="Open Sans" panose="020B0606030504020204" pitchFamily="34" charset="0"/>
                <a:ea typeface="Open Sans" panose="020B0606030504020204" pitchFamily="34" charset="0"/>
                <a:cs typeface="Open Sans" panose="020B0606030504020204" pitchFamily="34" charset="0"/>
              </a:rPr>
              <a:t>2 eggs per gecko per year</a:t>
            </a:r>
          </a:p>
          <a:p>
            <a:pPr algn="ctr">
              <a:spcBef>
                <a:spcPts val="0"/>
              </a:spcBef>
            </a:pP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Over how many years? </a:t>
            </a:r>
            <a:r>
              <a:rPr lang="en-GB" sz="1000" dirty="0" smtClean="0">
                <a:latin typeface="Open Sans" panose="020B0606030504020204" pitchFamily="34" charset="0"/>
                <a:ea typeface="Open Sans" panose="020B0606030504020204" pitchFamily="34" charset="0"/>
                <a:cs typeface="Open Sans" panose="020B0606030504020204" pitchFamily="34" charset="0"/>
              </a:rPr>
              <a:t>6 reproductive years</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Birth rate: </a:t>
            </a:r>
            <a:r>
              <a:rPr lang="en-GB" sz="1000" dirty="0" smtClean="0">
                <a:latin typeface="Open Sans" panose="020B0606030504020204" pitchFamily="34" charset="0"/>
                <a:ea typeface="Open Sans" panose="020B0606030504020204" pitchFamily="34" charset="0"/>
                <a:cs typeface="Open Sans" panose="020B0606030504020204" pitchFamily="34" charset="0"/>
              </a:rPr>
              <a:t>2 eggs x 6 years / 8 years </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Death rate: </a:t>
            </a:r>
            <a:r>
              <a:rPr lang="en-GB" sz="1000" dirty="0" smtClean="0">
                <a:latin typeface="Open Sans" panose="020B0606030504020204" pitchFamily="34" charset="0"/>
                <a:ea typeface="Open Sans" panose="020B0606030504020204" pitchFamily="34" charset="0"/>
                <a:cs typeface="Open Sans" panose="020B0606030504020204" pitchFamily="34" charset="0"/>
              </a:rPr>
              <a:t>1/8 years </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Growth rate </a:t>
            </a:r>
            <a:r>
              <a:rPr lang="en-GB" sz="1000" dirty="0" smtClean="0">
                <a:latin typeface="Open Sans" panose="020B0606030504020204" pitchFamily="34" charset="0"/>
                <a:ea typeface="Open Sans" panose="020B0606030504020204" pitchFamily="34" charset="0"/>
                <a:cs typeface="Open Sans" panose="020B0606030504020204" pitchFamily="34" charset="0"/>
              </a:rPr>
              <a:t>~ 1.4</a:t>
            </a:r>
          </a:p>
          <a:p>
            <a:pPr algn="ctr">
              <a:spcBef>
                <a:spcPts val="0"/>
              </a:spcBef>
            </a:pP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p:cNvPicPr>
            <a:picLocks noChangeAspect="1"/>
          </p:cNvPicPr>
          <p:nvPr/>
        </p:nvPicPr>
        <p:blipFill rotWithShape="1">
          <a:blip r:embed="rId7"/>
          <a:srcRect l="4155" r="3416"/>
          <a:stretch/>
        </p:blipFill>
        <p:spPr>
          <a:xfrm>
            <a:off x="1835697" y="5297863"/>
            <a:ext cx="1944216" cy="1249732"/>
          </a:xfrm>
          <a:prstGeom prst="rect">
            <a:avLst/>
          </a:prstGeom>
        </p:spPr>
      </p:pic>
      <p:sp>
        <p:nvSpPr>
          <p:cNvPr id="23" name="Oval Callout 22"/>
          <p:cNvSpPr/>
          <p:nvPr/>
        </p:nvSpPr>
        <p:spPr bwMode="auto">
          <a:xfrm>
            <a:off x="2494615" y="4701771"/>
            <a:ext cx="386616" cy="339436"/>
          </a:xfrm>
          <a:prstGeom prst="wedgeEllipseCallout">
            <a:avLst>
              <a:gd name="adj1" fmla="val -84493"/>
              <a:gd name="adj2" fmla="val -12619"/>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pic>
        <p:nvPicPr>
          <p:cNvPr id="12" name="Picture 11"/>
          <p:cNvPicPr>
            <a:picLocks noChangeAspect="1"/>
          </p:cNvPicPr>
          <p:nvPr/>
        </p:nvPicPr>
        <p:blipFill>
          <a:blip r:embed="rId8"/>
          <a:stretch>
            <a:fillRect/>
          </a:stretch>
        </p:blipFill>
        <p:spPr>
          <a:xfrm>
            <a:off x="3779912" y="5308775"/>
            <a:ext cx="1829891" cy="1236677"/>
          </a:xfrm>
          <a:prstGeom prst="rect">
            <a:avLst/>
          </a:prstGeom>
        </p:spPr>
      </p:pic>
      <p:sp>
        <p:nvSpPr>
          <p:cNvPr id="21" name="Oval Callout 20"/>
          <p:cNvSpPr/>
          <p:nvPr/>
        </p:nvSpPr>
        <p:spPr bwMode="auto">
          <a:xfrm>
            <a:off x="2754363" y="1540905"/>
            <a:ext cx="479356" cy="420858"/>
          </a:xfrm>
          <a:prstGeom prst="wedgeEllipseCallout">
            <a:avLst>
              <a:gd name="adj1" fmla="val -56107"/>
              <a:gd name="adj2" fmla="val 55326"/>
            </a:avLst>
          </a:prstGeom>
          <a:solidFill>
            <a:schemeClr val="bg1"/>
          </a:solidFill>
          <a:ln w="9525"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20" name="TextBox 19"/>
          <p:cNvSpPr txBox="1"/>
          <p:nvPr/>
        </p:nvSpPr>
        <p:spPr>
          <a:xfrm>
            <a:off x="2899858" y="1586983"/>
            <a:ext cx="306888" cy="369332"/>
          </a:xfrm>
          <a:prstGeom prst="rect">
            <a:avLst/>
          </a:prstGeom>
          <a:noFill/>
        </p:spPr>
        <p:txBody>
          <a:bodyPr wrap="square" lIns="0" tIns="0" rIns="0" bIns="0" rtlCol="0">
            <a:spAutoFit/>
          </a:bodyPr>
          <a:lstStyle/>
          <a:p>
            <a:pPr algn="l">
              <a:spcBef>
                <a:spcPts val="432"/>
              </a:spcBef>
            </a:pPr>
            <a:r>
              <a:rPr lang="en-GB" sz="2400" dirty="0" smtClean="0">
                <a:latin typeface="Ink Free" panose="03080402000500000000" pitchFamily="66" charset="0"/>
              </a:rPr>
              <a:t>K</a:t>
            </a:r>
          </a:p>
        </p:txBody>
      </p:sp>
      <p:sp>
        <p:nvSpPr>
          <p:cNvPr id="22" name="TextBox 21"/>
          <p:cNvSpPr txBox="1"/>
          <p:nvPr/>
        </p:nvSpPr>
        <p:spPr>
          <a:xfrm>
            <a:off x="2534479" y="4691841"/>
            <a:ext cx="306888" cy="369332"/>
          </a:xfrm>
          <a:prstGeom prst="rect">
            <a:avLst/>
          </a:prstGeom>
          <a:noFill/>
        </p:spPr>
        <p:txBody>
          <a:bodyPr wrap="square" lIns="0" tIns="0" rIns="0" bIns="0" rtlCol="0">
            <a:spAutoFit/>
          </a:bodyPr>
          <a:lstStyle/>
          <a:p>
            <a:pPr algn="ctr">
              <a:spcBef>
                <a:spcPts val="432"/>
              </a:spcBef>
            </a:pPr>
            <a:r>
              <a:rPr lang="en-GB" sz="2400" dirty="0" smtClean="0">
                <a:latin typeface="Ink Free" panose="03080402000500000000" pitchFamily="66" charset="0"/>
              </a:rPr>
              <a:t>r</a:t>
            </a:r>
          </a:p>
        </p:txBody>
      </p:sp>
      <p:sp>
        <p:nvSpPr>
          <p:cNvPr id="24" name="TextBox 23"/>
          <p:cNvSpPr txBox="1"/>
          <p:nvPr/>
        </p:nvSpPr>
        <p:spPr>
          <a:xfrm>
            <a:off x="4021792" y="1408229"/>
            <a:ext cx="1795069" cy="615553"/>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Parameters </a:t>
            </a:r>
            <a:r>
              <a:rPr lang="en-GB" sz="1000" dirty="0" smtClean="0">
                <a:latin typeface="Open Sans" panose="020B0606030504020204" pitchFamily="34" charset="0"/>
                <a:ea typeface="Open Sans" panose="020B0606030504020204" pitchFamily="34" charset="0"/>
                <a:cs typeface="Open Sans" panose="020B0606030504020204" pitchFamily="34" charset="0"/>
              </a:rPr>
              <a:t>[units]:</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K = 1000 </a:t>
            </a:r>
            <a:r>
              <a:rPr lang="en-GB" sz="1000" dirty="0" smtClean="0">
                <a:latin typeface="Open Sans" panose="020B0606030504020204" pitchFamily="34" charset="0"/>
                <a:ea typeface="Open Sans" panose="020B0606030504020204" pitchFamily="34" charset="0"/>
                <a:cs typeface="Open Sans" panose="020B0606030504020204" pitchFamily="34" charset="0"/>
              </a:rPr>
              <a:t>[individuals]</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N0 = </a:t>
            </a:r>
            <a:r>
              <a:rPr lang="en-GB" sz="1000" b="1" dirty="0">
                <a:latin typeface="Open Sans" panose="020B0606030504020204" pitchFamily="34" charset="0"/>
                <a:ea typeface="Open Sans" panose="020B0606030504020204" pitchFamily="34" charset="0"/>
                <a:cs typeface="Open Sans" panose="020B0606030504020204" pitchFamily="34" charset="0"/>
              </a:rPr>
              <a:t>100 </a:t>
            </a:r>
            <a:r>
              <a:rPr lang="en-GB" sz="1000" dirty="0">
                <a:latin typeface="Open Sans" panose="020B0606030504020204" pitchFamily="34" charset="0"/>
                <a:ea typeface="Open Sans" panose="020B0606030504020204" pitchFamily="34" charset="0"/>
                <a:cs typeface="Open Sans" panose="020B0606030504020204" pitchFamily="34" charset="0"/>
              </a:rPr>
              <a:t>[individuals</a:t>
            </a:r>
            <a:r>
              <a:rPr lang="en-GB" sz="1000" dirty="0" smtClean="0">
                <a:latin typeface="Open Sans" panose="020B0606030504020204" pitchFamily="34" charset="0"/>
                <a:ea typeface="Open Sans" panose="020B0606030504020204" pitchFamily="34" charset="0"/>
                <a:cs typeface="Open Sans" panose="020B0606030504020204" pitchFamily="34" charset="0"/>
              </a:rPr>
              <a:t>]</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r </a:t>
            </a:r>
            <a:r>
              <a:rPr lang="en-GB" sz="1000" b="1" dirty="0">
                <a:latin typeface="Open Sans" panose="020B0606030504020204" pitchFamily="34" charset="0"/>
                <a:ea typeface="Open Sans" panose="020B0606030504020204" pitchFamily="34" charset="0"/>
                <a:cs typeface="Open Sans" panose="020B0606030504020204" pitchFamily="34" charset="0"/>
              </a:rPr>
              <a:t>~ 1.4 </a:t>
            </a:r>
            <a:r>
              <a:rPr lang="en-GB" sz="1000" dirty="0" smtClean="0">
                <a:latin typeface="Open Sans" panose="020B0606030504020204" pitchFamily="34" charset="0"/>
                <a:ea typeface="Open Sans" panose="020B0606030504020204" pitchFamily="34" charset="0"/>
                <a:cs typeface="Open Sans" panose="020B0606030504020204" pitchFamily="34" charset="0"/>
              </a:rPr>
              <a:t>[1/year]</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Rectangle 24"/>
          <p:cNvSpPr/>
          <p:nvPr/>
        </p:nvSpPr>
        <p:spPr bwMode="auto">
          <a:xfrm>
            <a:off x="-35074" y="5263125"/>
            <a:ext cx="9144000" cy="45719"/>
          </a:xfrm>
          <a:prstGeom prst="rect">
            <a:avLst/>
          </a:prstGeom>
          <a:solidFill>
            <a:schemeClr val="bg1"/>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3" name="Rounded Rectangle 12"/>
          <p:cNvSpPr/>
          <p:nvPr/>
        </p:nvSpPr>
        <p:spPr bwMode="auto">
          <a:xfrm>
            <a:off x="6948264" y="3457506"/>
            <a:ext cx="1944216" cy="921563"/>
          </a:xfrm>
          <a:prstGeom prst="roundRect">
            <a:avLst>
              <a:gd name="adj" fmla="val 3231"/>
            </a:avLst>
          </a:prstGeom>
          <a:noFill/>
          <a:ln w="12700" cap="flat" cmpd="sng" algn="ctr">
            <a:solidFill>
              <a:schemeClr val="bg1">
                <a:lumMod val="85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pic>
        <p:nvPicPr>
          <p:cNvPr id="26" name="Picture 25"/>
          <p:cNvPicPr>
            <a:picLocks noChangeAspect="1"/>
          </p:cNvPicPr>
          <p:nvPr/>
        </p:nvPicPr>
        <p:blipFill rotWithShape="1">
          <a:blip r:embed="rId9"/>
          <a:srcRect b="17405"/>
          <a:stretch/>
        </p:blipFill>
        <p:spPr>
          <a:xfrm>
            <a:off x="7308304" y="3885123"/>
            <a:ext cx="1092448" cy="407973"/>
          </a:xfrm>
          <a:prstGeom prst="rect">
            <a:avLst/>
          </a:prstGeom>
        </p:spPr>
      </p:pic>
      <p:pic>
        <p:nvPicPr>
          <p:cNvPr id="27" name="Picture 26"/>
          <p:cNvPicPr>
            <a:picLocks noChangeAspect="1"/>
          </p:cNvPicPr>
          <p:nvPr/>
        </p:nvPicPr>
        <p:blipFill>
          <a:blip r:embed="rId10"/>
          <a:stretch>
            <a:fillRect/>
          </a:stretch>
        </p:blipFill>
        <p:spPr>
          <a:xfrm>
            <a:off x="7308304" y="3485451"/>
            <a:ext cx="1528427" cy="488099"/>
          </a:xfrm>
          <a:prstGeom prst="rect">
            <a:avLst/>
          </a:prstGeom>
        </p:spPr>
      </p:pic>
      <p:pic>
        <p:nvPicPr>
          <p:cNvPr id="28" name="Picture 27"/>
          <p:cNvPicPr>
            <a:picLocks noChangeAspect="1"/>
          </p:cNvPicPr>
          <p:nvPr/>
        </p:nvPicPr>
        <p:blipFill>
          <a:blip r:embed="rId11"/>
          <a:stretch>
            <a:fillRect/>
          </a:stretch>
        </p:blipFill>
        <p:spPr>
          <a:xfrm>
            <a:off x="7051156" y="3674921"/>
            <a:ext cx="257148" cy="171432"/>
          </a:xfrm>
          <a:prstGeom prst="rect">
            <a:avLst/>
          </a:prstGeom>
        </p:spPr>
      </p:pic>
      <p:pic>
        <p:nvPicPr>
          <p:cNvPr id="29" name="Picture 28"/>
          <p:cNvPicPr>
            <a:picLocks noChangeAspect="1"/>
          </p:cNvPicPr>
          <p:nvPr/>
        </p:nvPicPr>
        <p:blipFill>
          <a:blip r:embed="rId12"/>
          <a:stretch>
            <a:fillRect/>
          </a:stretch>
        </p:blipFill>
        <p:spPr>
          <a:xfrm>
            <a:off x="7094005" y="4055896"/>
            <a:ext cx="171450" cy="152400"/>
          </a:xfrm>
          <a:prstGeom prst="rect">
            <a:avLst/>
          </a:prstGeom>
        </p:spPr>
      </p:pic>
      <p:sp>
        <p:nvSpPr>
          <p:cNvPr id="6" name="AutoShape 2" descr="data:image/png;base64,iVBORw0KGgoAAAANSUhEUgAAA1gAAAGoCAYAAABbkkSYAAAAOXRFWHRTb2Z0d2FyZQBNYXRwbG90bGliIHZlcnNpb24zLjMuMiwgaHR0cHM6Ly9tYXRwbG90bGliLm9yZy8vihELAAAACXBIWXMAAAsTAAALEwEAmpwYAABhWElEQVR4nO3deXxU1f3/8ddnkslGSEggAQyyqxRcAJEqoqJ1F9G61H0ttVq7qbVW69pq/VZ/trWLFeta91ar4lIXFMEFBbSioCL7pkAgkJBkss2c3x8zCZlkssEkdya8n4/HPCb33HPvfU9MSz45555rzjlERERERERk5/m8DiAiIiIiItJdqMASERERERGJExVYIiIiIiIicaICS0REREREJE5UYImIiIiIiMRJqtcBkkWfPn3c4MGDvY4hIiIiIiIJ4KOPPtrknCto2q4Cq50GDx7M/PnzvY4hIiIiIiIJwMxWxWrXFEEREREREZE4UYElIiIiIiISJyqwRERERERE4kQFloiIiIiISJyowBIREREREYkTFVgiIiIiIiJxogJLREREREQkTlRgiYiIiIiIxIkKLBERERERkThRgSUiIiIiIhInXV5gmdkAM/uLmc0xs0ozc2Y2OEa/PDO738w2mVmFmc0ws31i9MswszvN7BszC0TOe2iMfj4zu9bMVppZlZktMLNTO+ljioiIiIjILsiLEazhwPeALcA7sTqYmQHTgWOBnwCnAn5gppkNaNL9AeAHwI3AZOAb4DUzG92k32+Bm4G/AscBHwD/NrPjd/oTiYiIiIiIAOac69oLmvmcc6HI11OBfwBDnHMrG/U5CXgeOMI5NzPSlgusAB5zzv000rYf8AlwsXPuoUhbKrAIWOycmxJpKwTWAP/nnLup0XXeBAqcc/u2lXvcuHFu/vz5O/fhRUSk082YW87900spLglSkJ/C1Cm5HDk+u9OO21WumUxZvbhmMmX14prJlNWLayZTVi+uuTNZO5OZfeScG9esvasLrKiLt1xgPQAc65wratL/EWCSc25QZPsG4Aagl3OuslG/W4BfATnOuWozOw/4J7Cnc25Jo34XAQ8CQ51zK1rLqgJLRHZlbf3j5pwDF8S5YKP3ELM+KuWJ17awZWstvXv5OOuoHkzcLxMXCgIhcA7nQuCCQKOvXYi5iyp46d1tlG6ro1eOj8kTstj/WxngQo36OsCFz0OIBV8FeGFWGbV1Dp+F96WlwomHZLHPsPT6sOHjI8eBY9GyKv47p5y6oMMIv1JTjWMOzGLkkPTINQlfq/498uUXK6uYMbeSYDDY8P3wp8IR47IYMTh9e8bt3y0AFq+q5u2PKqjbfhipKTBp/0z2HNg4K02OhyWrq5n1v8pmxx42JpM9dk8Lf7YYlq6p5p1PAtTVNTouFQ4ZncnwAWkxjnCR42p4d0GAuuD286amGBP3y2T47mnN+kdfM3xssNGxKTGPbfu41BQ4eL+WsjY6dm0N7y0IEAw1viZM3DeTYa0cu2xtDe9+GqDRf8pOPW5XuWYyZfXimsmU1YtrxjpuYelhnHvKGM+LrJYKrFQvwrTDKGBhjPZFwPlmlu2cK4/0W9G4uGrUL43wdMRFkX7VwNIY/QBGEh4dExFJeO0rdupwwWpcsIZQqBoXrGbOJ1t4YVYJ27ZV0zs3yOQJ6YzZw49ztbhQHYTqcKHa8MsFIVSDC9WxZHUFCxeU8+3sWlJ6BvFZiGXvBMkrTmP3QgMXwhFqlnPdxlpWL63moJ5Az3DbqnmQuyWdokJ/q59x3cZali+tZq8MICPctuwT6FHe+rGrPq9gr57Nf8lf+YUxLLtHi8etWFzBoKzmx61YbAzNafk4gOVfVdA/o/mxy5cYQ3q1fOyyJRX0SWt+3LIlxuBWjgNYurSCfL8LT56PajcG5bV87NKlFfRKdc3+9W/zuGUV5MY6bpkxKL+NrDt47M5eMye1+fd2yTJjYCvHLllWQU6Kg5SuOW5XuWYyZfXimsmU1YtrxjwuWMX900s9L7BakqgFVj6wMkZ7SeQ9DyiP9NvSSr/8Ru9bXfPhuqb9opjZJcAlAAMHDmxPbhGRdmutUHKhOkJ1lbi6SkKRl6ur5KNFm3lz9iaGpgYY0a8Kv6+GBTNryd2cwpD+DhesCRdWTQqedRtrWbG0mlGZQGa4beknkNVGwQLhX8p7xvhHcfHKKgYUtPyP4peraqL+4ggQDIbb27rmjh4bqIo9ctNS+84et6tcM5myenHNZMrqxTWTKasX10ymrF5cs6X9xSXBmO2JIFELLCPWPINwe2f2i+Kcuw+4D8JTBFvrKyLSFheqI1RTRrCmlA8++YaX3/yGgb4y9ugbICMlwGczq+i1GQYW1OJCNTHPsfrzCoZnx/jL/HJjYO/OKXaS6R/wzAyL2Sczo9X/u9/h43aVayZTVi+umUxZvbhmMmX14prJlNWLa7Z0XEF+SozeiSFRC6wSYo8q5UXetzTqF2toKa/R/vr3PDOzJqNYTfuJiHRI/SjU5pJqBhRUccFRjgO/VUewemu4mKotJVRTSrCmlFBtecNxaz+rYO+c5v9gfLXc2L2VQsmLYqe9/yiapYClhN99KeD3UR4wQi4F53yE8BFyPnpkppCW3QvMF+lvgA/MFzmHsdmVUVbuCOHDOcPhwwE5PVLJ6tsbzADDzAdYw/agkTX85+0KaiL3GDnnw59qnLp/T3oOzAr3bdQ/nNvYPVDFU2+UU1MLLtLu9xtnHZ1D7tCs+k8YOY6GYzFjQFWAR1/dRk2t235sqo/zj8+h1x71xxJ1TYCi6gAPv1JGTaSWdkCa37hwci55e2XR7G+Atv2L3WoqefClMmpqXMOOND9cfGIueSOyGl0v+uDdait5YHop1bWR/57OSEszpk7JIX9kSz93xm61FfzjhVJqare3pvmNqSfltnJcWP/aCu5/oTTq+5PmN35wUi75o7JaOa4ycs3tP3vtOa7psfXXTO/ANasbXXOHjnNGWhpcclKvdmW974WtDT8HQLuO3dHjvLhmMmX14prJlNWLa8Y6rtaXy0+n5Laa00uJWmAtAo6O0T4SWB25/6q+33fNLKvJfVgjgRq233O1CEgHhhF9H9bIyPvn8QouIt1bKFhNMFBMXWAD//tsNfM+XMWEnpvIytuG4Vg5H3K2tj3trrNHaMxSMF86lpKOpaRR5ctlS4Wf2lAawVAqdc5PXSiVntlpZBf1BV8q5vNjlor5UsHnb9jerbaGaS9UEKhOIehScC6FVH8qP/lePgX752CWGimOojMMqi3nrie2UF3T6JfVNOOqs/PIG9n6vPmxh7Zw7Al59BzU8rEHD4BAjyZTLyfnMrGNefqHFEJ1ZvMpm4e2Y37/oYdCTUb0sedPyeWwNo497BCoTY8+7twpuUxqxzUnTYS6tObXbOvYSQdDnT/6uAt38LiLpuRyeDuyHn4wBJsce3E7jt3R47y4Zqzjvr8TWdtzbDJdM5myenHNZMrqxTVjHXdZgqwi2JJEXUXwZOA5wisGzoq05RBeiOIJ59xPIm2jgf8BFzrnHom0pQKfAUudcydG2uqXaf+dc+6WRteZAfR1zjV7gHFTWkVQpHtrdj/U5AwO27uSusAG6gIbCQY2UBcoJlizteGYN+dVtFjsfOeA1v+q39axhg9LzcSXmhV574EvNYuFK308MyvItuoMaoIZ1IXS8KWmcfFJBRy6f364oPKlhYukJp+vpWInUZfWTdRleUVERCDBVhE0s9MiX+4feT/OzIqB4khBNR2YAzxmZlcTnhJ4LeE5DnfUn8c594mZPQ38ycz8hAuwy4AhwDmN+m00sz8C15rZNuBj4AzgCOCkzvukIpIM3vxgI0++sIii1LWM6l9Mr7TNrP1gG59tan0kquOjUEaKvye+tByG7pnB9DkplFZlUxXMojqYifNl8v2T+1EwthBLyWg2IgQwYShUZkcKj7L2jyTUFyY7WrAcOT57h4qbHT1uZ48VERHxiicjWGbW0kVnOecmRfrkA/8POJnwIr1zgCudcwuanCsTuA04G+gFLACucc693aRfCuEi7QdAP2Ax8Bvn3DPtyawRLJHuI1RbTs22ldSWraBm2wpenbWcqurmy4y3NRLVeBTKYVQFs6is60lKei6XnDYIX1oOKWm98KXlkpKWi8/fE/NtvylXIzQiIiLJKyEfNJxMVGCJJK9gTRm121ZSs20FtWUrqKvaGLX/pXfKWzgSJh8SXfAYPlIy8knJ7MuiNT3555sZFFfkU1abT8ildmjanYiIiCSvhJoiKCLSWWbMLeexl9aQUrWK4QXrOHLvjQzsva3VY2ItHOEwQqm9Sc8bRmpmYeTVl5SMPg33Nx28BwQi0/VcSZBCjUKJiIjs8lRgiUi3EKwpZc57H7Bo3lwOyS2GyOqtixZDyvDW76UaMSid2Z/n8HV5EcVVu1Fa04dq8rni7AJ67dH2vU0qqERERKSeCiwRSVqhYDXVJQup2vwJNWXLWf15Odkp0SNRsR+ma/h77Ia/52DSeg6hYOxgSgpDfDC9lOLy8P1QP9JIlIiIiOwAFVgiklRcKEhN6VdUbf6E6i1f4Fxdw76WVu+rrAJ/j91JyxmCv+cQ/NmD8KVmRPU5cjwqqERERGSnqcASkYTnnKOuYi1Vmz6hqmQBobrKmP3q76VyGJuq+rMhMJCNgQGQtTtTRw3p4tQiIiKyK1KBJSIJp3758kDZZvbb7UtO3G9ZmwtVAAwfNpjH3x/Cki17URUML6+enmZcdWJeZ0cWERERAVRgiUiCmfHhNh5//n+Mzp5DQd46oPWFKlLS8sjosx8ZvUfTN7OQsvxwcVatZ0uJiIiIB1RgiUjCqClbwRfvP8PEPmui2psuVOFLySQ9f28y+ozBnz0IM2voq1X9RERExEsqsETEc7UV66hY+wbVpV+RFYr90N+KgI/0vFFk9B5Neq+9Gp5FJSIiIpJI9BuKiHimLlBMxbo3qCpZ2NDW9KG/G6sGsGLbtwj4R/KDPYZ5EVNERESk3VRgiUiXC1ZvoWLdWwQ2fQxEL60+YlAany6tZs22IXyy+RC21BSGF6o4RQtViIiISOJTgSUiXSZYu43KdW8TKJ6Lc8GYfYYM24OyXhN59dVcttYEKdRCFSIiIpJEVGCJSKcL1VVS+c07VG54HxeqjdnHn7UbPQYcTVruHkwyY9LELg4pIiIiEgcqsESk08z4sIRZM9+iKOVDcrJqGDEordlS66kZBfQYcBTpeaOiVgMUERERSUYqsESkU8x87yu+nPMYg/1bAQhUwadLqwEoKvSTkpZHj6LvkNFnNGY+D5OKiIiIxI8KLBGJK+ccgQ3vs+5/z5Bp0fdZBYOwYLmfEQdMIbNgnJZaFxERkW5Hv92ISNyE6gKUrXiW6i2fU10dXVzVhDJYtGU8S0pHc1Hf4R4lFBEREelcKrBEJC5qy9dQuvQpgjVbgOjnWX1Vth+fbD6E2lAGhfkpXsYUERER6VQqsERkp4SnBL5H+epXcYQa2kcMSuOjrxzvfnMsayr2BCA9zZg6JderqCIiIiKdTgWWiOywUF0lZcufoXrrl832DR4ymK29p/Dmyz6sIkiBnmclIiIiuwAVWCKyQ2rLV1O69EmCNaXN9mX1nUD27sdyhC+VIw7yIJyIiIiIR1RgiUiHOOeoXP8OFWtej5oSCOBLyaTnkFPIyB/lUToRERERb6nAEpF2C9VWULb831SXftVsn7/HAHKHn0VKep4HyUREREQSgwosEWnVjLnl3D+9FCpXcfTglxk9tIaiQn9Un6x+B5M94Bg910pERER2efptSERaNGNuOXc9UcLwrA/Zr+hdXK3j06XhfUWFfnwpmeQMPY30vG95G1REREQkQajAEpEW3T99K/vkvMleuf9raAsG4ctVNQweOozcYWeSkt7Lu4AiIiIiCcbndQARSUzOOQbYzKjiqt7H68eRN+IHKq5EREREmtAIlojEVPH1W4ztN59A1fa2mlAG7204jrqMPTFfinfhRERERBKURrBEpJmKr2dRse5NRgxKIyVSR9WEMnh93ZlsrhvO1Cm53gYUERERSVAawRKRKJUb5lC+9jWAhtUCP1th/Hf56aRn9+XyKbkcOT7by4giIiIiCUsFlog0CBTPZ9uqF6PaBvTrwT6TLuaC7IEepRIRERFJHpoiKCIAVG36hLIVz0W1maXSa8/z8au4EhEREWkXFVgiQlXJIsqWPwO4hjazFHL3OJe0nKHeBRMRERFJMiqwRHZx1VsXU7bsKRyhhjbDR+7ws0jvtaeHyURERESSjwoskV1YTekySpc8hnPBRq1GzrDvkZ430rNcIiIiIslKBZbILqpm2yq2Lvlnk+IKcoacSkbvfT1KJSIiIpLcVGCJ7IJqy9dSuvhhXKg2qj1n8ElkFoz1KJWIiIhI8lOBJbKLqa38hq2LHyIUqo5q7znweDILv+1RKhEREZHuQc/BEtlFzJhbzlOvLGNs1pP06hFgxKC0hgcJZxcdRVa/iR4nFBEREUl+GsES2QXMmFvOtH8tZ3TWU6SnVBKocny6tJp1G2vp0X8SPYoO9zqiiIiISLegAktkF/DQi8VM6PMsmSkVDW3BILzy+T70GHCUh8lEREREuhcVWCK7gEEpb5Dj3xLVtqRsP2auPAwz8yiViIiISPejAkukm6sqWcjeBYui2laWf4u5xUdSkK/bMEVERETiSQWWSDcWrCll24rnGDEojZSUcFtZbR4fbDya9DQfU6fkehtQREREpJvRn69FuinnQpQt+zehYKBhtcDPV9bx3poT6Z2XwdQpuRw5PtvjlCIiIiLdiwoskW6q8pt3qNm2vGG7qNDPXvufyLn9x3mYSkRERKR70xRBkW6otmItFWvfiGpLyxlGVr9DPEokIiIismtQgSXSzYSC1ZQt+xeOUEObLyWLnKGna8VAERERkU6mAkukmylf/Qp1VZui2noO+S4paTkeJRIRERHZdajAEulGqkoWESieF9WWWXAAGfmjPEokIiIismtRgSXSTQRryti24rmottSMPmQPPN6jRCIiIiK7HhVYIt2Ac46y5f8mFKxsaDNLIWfY9/ClpHuYTERERGTXogJLpBuoXP8ONWXLotp6FB2Jv8cAjxKJiIiI7JpUYIkkudqKdc2XZO85lKz+h3qUSERERGTXpQJLJIm5YA1ly57GuWBDmy8lk5xhWpJdRERExAsqsESS2LYWl2TP9SiRiIiIyK5NBZZIkqre8jmB4rlRbZl99icjf2+PEomIiIiICiyRJBSsKaNs+X+i2lLTe5M9aLJHiUREREQEVGCJJJ3wkuzPRC/Jjo+cYWdoSXYRERERj6V6HUBEOua9WTNYvWgBgSpHZoYxYlAae409AX+2lmQXERER8ZpGsESSyMz3l/PV/14hUOUACFQ5ZiwsZM6asR4nExERERFQgSWSVBZ8MB0X2r4ke00og9nrjuf+F7d5mEpERERE6iVsgWVmB5vZ62a20czKzOxjM7u4SZ88M7vfzDaZWYWZzTCzfWKcK8PM7jSzb8wsYGZzzExPYZWkUlO6lJ5ueVTb3OLvUBnsSXFJsIWjRERERKQrJWSBZWb7AjMAP/AD4FRgHvCAmV0W6WPAdOBY4CeRPn5gppk1vRnlgch5bgQmA98Ar5nZ6E7/MCJx4FyIbatfITNj+8ODN1YNYFX5CAAK8lO8iiYiIiIijSTqIhdnAinAic658kjbG2a2H3A+8HdgCjAROMI5NxPAzOYAK4BfAj+NtO0HnA1c7Jx7KNI2C1gE/CZyHpGEVrXpE+oC6xkxKI1Pl1YTDMLHmw4DjPQ0Y+oUPVhYREREJBEk5AgWkAbUAoEm7VvZnnkK8HV9cQXgnCsFXgROanTMlMi5nm7Urw54CjjGzLSutSQ0F6yhYu3rABQV+tl3eDolbiQl1f0pzE/hqrPzOHJ8tscpRURERAQSdwTrYeAy4M9mdhtQCZwOfAc4L9JnFLAwxrGLgPPNLDsy+jUKWOGcq4zRLw0YHvlaJCFVbnifYG1Zw/aAvhlcedQZXJ2e52EqEREREYklIUewnHMLgUmER6LWAVuAvwGXOueeinTLj7Q3VRJ5z2tnv/yWcpjZJWY238zmFxcXd+gziMRDsHYbFV+/HdWW2XcCKSquRERERBJSQhZYZrYH8CzhkaUTgSOBe4F7zeyc+m6Ai3V4jO329GvGOXefc26cc25cQUFBe+OLxE3FurdwoZqGbV9KFj12m+RdIBERERFpVaJOEfwd4fumJjvnaiNtb5pZb+BuM3uS8AhUrNGn+j/t149alQADW+lXEmOfiOfqAsVUbZwX1daj6HB8qZkeJRIRERGRtiTkCBawD7CgUXFVby7QGygkPLo1KsaxI4HVjVYfXAQMMbOsGP1qgKVxSy0SR+VrXsURathOSc8ns/DbHiYSERERkbYkaoG1HhhtZmlN2r8NVBEedZoOFJnZYfU7zSyH8JTC6Y2OmU74+VinN+qXCpwBvO6cq+6UTyCyE2rKllO99Yuotuzdj8V8iTroLCIiIiKQuFME/wr8G3jRzO4hvFz7FOAs4I/OuRozmw7MAR4zs6sJTwm8lvC9VXfUn8g594mZPQ38ycz8hJ+TdRkwBDgHkQTjnKN8zX+j2vzZA0nPizVgKyIiIiKJJCFHsJxzzwDHA+nA/YQXvJgIXA5cHekTAiYDbwD3AM8BQeBw59yaJqe8CHgIuBV4GdgdONY593GnfxiRDqou+ZTainVRbdm7H4dZm+uyiIiIiIjHEnUEC+fcf4H/ttGnBLg48mqtXwC4MvISSVguVEv5mtej2jLy9iat5yCPEomIiIhIRyTkCJbIrqpywxyCNdsf22b46LH70R4mEhEREZGOUIElkiBCdZVUNnuo8IGkZvTxJpCIiIiIdJgKLJEEUbHuLULBqoZtX0oGPXY73MNEIiIiItJRKrBEEkBd1SYCGz+Masvqfxg+fw+PEomIiIjIjlCBJZIAKta8jnPBhu2UtF5k9ZvgYSIRERER2REqsEQ8Vlu+mqotC6Pasgccjfn8HiUSERERkR2lAkvEQ845tq1+JarN36OI9N77eZRIRERERHaGCiwRD1VvWURt+eqoNj1UWERERCR5qcAS8YgL1VG+5tWotvReI0jLGepRIhERERHZWSqwRDwS2PghweqShm3DR/bux3qYSERERER2VqrXAUR2RW9+UMyaeS8SrKkkM8MYMSiN4aMOJjWz0OtoIiIiIrITNIIl0sVmzC3n9ddeI1hTCUCgyvHxV455Gw70OJmIiIiI7CwVWCJd7JEXNzC0x/+i2j7dPJ5/vBRs4QgRERERSRaaIijSxXoFPybVahu2q4I9+GLr/oScCiwRERGRZKcRLJEu5EJ1jOn3SVTbl6VjCDo/Bfkp3oQSERERkbhRgSXShao2L2D00BpSIrVUnfOzpHQ/0tOMqVNyvQ0nIiIiIjtNUwRFuohzjsr171JU6Afgy1U1fLJhH3r1ymbqlFyOHJ/tcUIRERER2VkqsES6SE3pEuoCGwAoKvRTVJjGGfudREp6nsfJRERERCReNEVQpItUrn8najsjf28VVyIiIiLdjAoskS5QW7GOmrJlUW1Z/Q/xKI2IiIiIdBYVWCJdoHL9u1HbaT2H4O8xwKM0IiIiItJZVGCJdLJg9VaqN38W1ZbVb6JHaURERESkM6nAEulklRvewxFq2E7NKCSt1wgPE4mIiIhIZ1GBJdKJQnUBAhvnRbVl9Z+ImXmUSEREREQ6kwoskU4U2DgXF6pp2Pb5s8novZ+HiURERESkM6nAEukkLlRHYMOcqLaswoMwn9+jRCIiIiLS2VRgiXSSqpLPCNaWNWybz09m3297mEhEREREOpsKLJFO4Jyj8pvoBwtn9hmHLzXLo0QiIiIi0hVUYIl0gpqypdQF1jdqMbL6HexZHhERERHpGiqwRDpB09GrjPxRpGTke5RGRERERLqKCiyROKut+JqasqVRbVn9DvEojYiIiIh0JRVYInFWuf7dqO20noPxZ+/uURoRERER6UoqsETiKFhTSvXmT6PaNHolIiIisutQgSUSR5Xr38cRathOzehDWq8RHiYSERERka6kAkskTkJ1VVRtnBvVltVvImbmUSIRERER6WoqsETiJFA8l1CoumHbl9qDjD5jPEwkIiIiIl1NBZZIHLhQHYH170e1ZfWdgPn8HiUSERERES+ktrbTzC7ewfM+75wr2cFjRZJOdclnBGvLGrbNUsns+20PE4mIiIiIF1otsID7AQd05CYSB3wCqMCSXYJzjoomDxbOLBiHLzXLo0QiIiIi4pW2CiyAUwgXTO0935IdTiOShGrLllEXWN+oxcjsd7BneURERETEO20VWEHga+fcqvaczMx8kWPczgYTSRZNR68y8kaRmtHbozQiIiIi4qVWCyznXIfu0HfOhQDd1S+7jJnvL+Wb/31CoMqRmWGMGJTGPiP1YGERERGRXZVWERTZQTPmljPrrTcJVIUHbANVjjcXFjDr8zyPk4mIiIiIV9pdYJnZnmY2vtF2ppndbmYvmtmPOyeeSOJ67KW1DMj8PKrts83juH96qUeJRERERMRrHRnB+itwWqPt24CrgN2AP5rZ5fEMJpLocoOfYo1uN9xWm8faimEUlwQ9TCUiIiIiXupIgbUv8B40LGZxPnCNc25/4FbgkvjHE0lMzoXYp+/CqLYvS8cARkF+ijehRERERMRzHSmwegGbI1+PAfKAZyLbbwND45ZKJMHVlC5h7NAAKZFaKuhSWbFtJOlpxtQpud6GExERERHPdKTA2gAMj3x9NLDMObcmsp0N1MUzmEgiCxTPo6jQz77D08nMMFaVjyCvVw+uOjuPI8dnex1PRERERDzSngcN15sO3G5mewMXAtMa7dsHWB7HXCIJK1hTRs2WLwEoKvRTVOjn9JHH4s8u8jiZiIiIiHitIwXWr4AM4BjCxdZtjfZNAV6PYy6RhFVV/BGOUMN2amZfUnvs7mEiEREREUkU7S6wnHMVwA9a2DchbolEEphzjkDx/Ki2zMLxmJlHiUREREQkkehBwyIdUFO6hGDNloZts1Qyeo/2LpCIiIiIJJRWR7DM7K2OnMw5d8TOxRFJbIHieVHb6fn74EvN9CiNiIiIiCSatqYI+qDRk1RhL6AfsJLwqoJ9gcHAN8Di+McTSRzhxS2+iGrLLBzvURoRERERSUStFljOuUn1X5vZycDdwIHOubmN2r8NPB3ZJ9JtVW36uNniFv7sgR4mEhEREZFE05F7sH4L3NC4uAJwzn0I3AzcGsdcIgnFOUdgY/T0wMyCA7S4hYiIiIhE6UiBtQdQ3MK+jWx/CLFItxNzcYs+o70LJCIiIiIJqSMF1grghy3s+yHh+7JEuqXYi1tkeZRGRERERBJVRx40fAvwuJktBJ5h+yIXpwEjgHPiH0/Ee1rcQkRERETaqyMPGn7KzDYRLrSuBfxALTAPOMY592bnRBTxVrPFLTIKtbiFiIiIiMTUrgLLzFKAvYEFzrmDzcwH9AE2OedCrR8tkrycc82mB2YWanELEREREYmtvfdgOWA+MAbAORdyzm3s7OLKzI43s9lmVm5mZWY238yOaLQ/z8zuN7NNZlZhZjPMbJ8Y58kwszvN7BszC5jZHDM7tDOzS/dQU7aUYHXjxS1SyOgzxsNEIiIiIpLI2lVgRQqpNUCPzo2znZn9EHgB+Aj4LnA68G8gK7LfgOnAscBPgFMJT1ucaWYDmpzuAeAHwI3AZMIPRn7NzEZ3+geRpFa1UYtbiIiIiEj7dWSRi2nAz83sZedcTWcFAjCzwcCfgKudc39qtOu1Rl9PASYCRzjnZkaOm0N4tcNfAj+NtO0HnA1c7Jx7KNI2C1gE/CZyHpFmgrXbqN7yeVSbFrcQERERkdZ0pMDqCQwDlpvZq4RHgVyj/c45d1Occl0MhIB7W+kzBfi6vriKBCg1sxeBk4gUWJF+tcDTjfrVmdlTwK/MLN05Vx2n3NKNVBXHWtxikIeJRERERCTRdaTAuq7R1xfH2O+AeBVYE4EvgTPN7AZgEOHnbP3ROfe3SJ9RwMIYxy4CzjezbOdceaTfCudcZYx+aYQfkLwoTrmlmwgvbjE3qk2LW4iIiIhIWzqyTHtHHkq8s3aLvO4kXNgtI3wP1l/NLNU5dzeQT+yHG5dE3vOA8ki/La30y28phJldAlwCMHCgluXeldSWLdPiFiIiIiLSYV1ZNHWEj/CUxB865/7hnHvLOXcZ8CpwbWSBCyN6imK9pkMM7e3XjHPuPufcOOfcuIKCgo59AklqgY3Ro1da3EJERERE2iNRC6zNkfc3mrS/DvQF+hMegYo1+pQXea8ffmirX0mMfbILi7m4RcEBHqURERERkWTSoQLLzC4xs/+ZWaWZBZu+4pirpXui6kedQpE+o2L0GQmsjtx/VX+uIWbWdPhhJFADLN3JrNLNNF/cogB/z8HeBRIRERGRpNHuAsvMzgf+AswDMoCHgMeAMsL3SP0mjrmei7wf06T9GGCtc2494WdgFZnZYY0y5gAnRvbVm074+VinN+qXCpwBvK4VBKUxLW4hIiIiIjujI6sI/hy4HfgtMBW4xzn3sZnlAW+zfVpfPLwCzASmmVkfYDlwGnA0cFGkz3RgDvCYmV1NeErgtYRHue6oP5Fz7hMzexr4k5n5CT8n6zJgCHBOHDNLNxB7cYuxHiYSERERkWTSkSmCewCzCU/PCxFe4hzn3BbgNuBn8QrlnHPAycBTwC3AS8CBwDnOuYcjfULAZML3ad1DeNQrCBzunFvT5JQXER5xuxV4GdgdONY593G8Mkv30HT0Kj1/by1uISIiIiLt1pERrADgc845M1sPDAU+iOwrJ7ysetw458qAyyOvlvqUEH4mV6zncjXuFwCujLxEYgrWbqO6pOniFuM9SiMiIiIiyagjBdZnhB/KOwN4B7jOzFYAdcDNhB8MLJK0mi9u0UeLW4iIiIhIh3SkwLqP8KgVwA2EC613I9vbCE/pE0lK4cUt5kW1ZRaO1+IWIiIiItIh7S6wnHNPN/p6qZmNAg4CsoD3nXObOiGfSJeoLVtOsHr7I9HMUsjoPcbDRCIiIiKSjDoyghXFOVdBeBRLJKnNmFvO/2a/Tr6Vk5lhjBiUxrAR++Lz9/A6moiIiIgkmY48B2u5mb0UWZa96b7RZrY8vtFEOt+MueX89al19LLFAASqHJ8ureZ/6/f2OJmIiIiIJKOOLNM+GDgcmGNmw5rsSwcGxSuUSFe5f3opRRkL8TVa3GJLVR73vtrLu1AiIiIikrQ6UmBB+MG8ZcCHZnZIJ+QR6VLFJXUMz/k0qm1p2b4Ul4RaOEJEREREpGUdLbC+Bg4F3gLeMLPz4h9JpOvs2XcDOf4tDdsOY/m2URTkp3iYSkRERESSVUcLLJxzVc657wF3Ag+b2W8BrWUtSen8ictIaVRLra0YDik9mDol17tQIiIiIpK0dmYVwRvM7AvgAeCE+EUS6RouWMPw3K9IH57Ol6tqCFQ5tti+XHV2HkeOz/Y6noiIiIgkoR0usACcc0+Y2Qrg+fjEEek61VsWEQpVU1Top6jQj8+fzcWjD8GswwO7IiIiIiJAxx40HPO3TufcHDMbDuTHLZVIFwgUfxS1ndF7jIorEREREdkpOzWCVc85tw3YFo9ziXSFYFUJNduiH92WWbC/R2lEREREpLtotcAys7eAHznnvox83RrnnPtO/KKJdJ7Apo+jtv09dic1s9CjNCIiIiLSXbQ1gtV4dUAf4NrZVyRhOeeo2vS/qLbMgrEepRERERGR7qTVAss5d3ijryd1ehqRLlBbtpxgzfZnX5mlkp6/n4eJRERERKS70B39sssJbIpe3CI9f298qRkepRERERGR7qSte7AO7cjJnHOzdy6OSOcK1VVRXbIwqi2zjxa3EBEREZH4aOserLdp/b6rehbpl7KzgUQ6U3XJpzhX17CdkpaHP2eoh4lEREREpDtpq8A6vI39Ikml6eqBGX3GYKb1WUREREQkPtpa5GJWVwUR6Wx1gY3Ulq+Oasvso9UDRURERCR+tMiF7DKqmoxepfUcSkpGvkdpRERERKQ7arXAMrO3zGxEe09mZr7IMXvsfDSR+HEu1Hx6YIEWtxARERGR+GprBGsS0LMD57MdOEak09VsXUyotrxh2+dLJyNvlIeJRERERKQ7amuRC4Dnzay6A+dsz6qDIl2q6ehVeu99sJQ0j9KIiIiISHfVVoH1yA6ed9MOHicSd6HaCmq2fhnVlqFnX4mIiIhIJ2hrFcGLuiqISGep2vwJzgUbtlMz+uDPHuhhIhERERHprrSKoHRrzjkCxR9FtWX02V/PvhIRERGRTqECS7q1usqvqQusb9RiZPQZ41keEREREeneVGBJt1ZV3GRxi9w9SEnL8SiNiIiIiHR3KrCk23KhOqo2L4hqyygY51EaEREREdkVqMCSbqt66xeEgpUN276ULNJ7tfu52SIiIiIiHaYCS7qtqmaLW4zGfO159JuIiIiIyI7p0G+bZjYYOBDYDcgk/LyrxcAHzrmquKcT2UHBmjKqS5dEtWX0GetRGhERERHZVbRZYJlZL2Bq5LUHEGt96xozmw7c45x7O54BRXZE1aaPAdew7c/qj7/Hbt4FEhEREZFdQqtTBM3sKmA5cCXwGvA9YDiQC6QB/YCDgGuAXsAbZjbDzPbqxMwirXLOxZgeuL9HaURERERkV9LWCNY5wMXAdOdcKMb+jZHXh8DdZrYb8AvgRMJTB0W6XG35auqqNzdsm6WQ0We0d4FEREREZJfRaoHlnOvQTSvOua8Jj3aJeKaqeH7Udnqvb+FLzfIojYiIiIjsStq9iqCZHWpm2S3syzazQ+MXS2THhILVVJV8FtWWUaDpgSIiIiLSNTqyTPtMYGQL+/aK7BfxVHXJIlyopmE7xd+TtNw9PEwkIiIiIruSjhRYsVYPrJcOBHcyi8hOq9rUdHGLMZjpcW8iIiIi0jVavQcr8tyroY2axsWYJphJeCGM1fGNJtIxb81Zw/qPFxKocmRmGCMGpbHvPpoeKCIiIiJdp61VBC8AbiL8QCEH/IXokSwX2a4DLu+MgCLtMWNuOa+99i4jeoaffRWocry1sA8lhZkcOd7jcCIiIiKyy2irwHoYeJtwEfUW4SLq8yZ9qoGvnHMl8Q4n0l4PTN/CQT0XRbUt3jqK+dNLOXJ8zLVZRERERETirq1l2lcBqwDM7HDgI+dceVcEE+mIlKrl9Mgra9gOulRWbduLoNOtgSIiIiLSddoawWrgnJvVmUFEdsbofgujtleX70mdS6cwP8WjRCIiIiKyK2p1eTUz+8TMvmtmra0g2Lj/ADP7s5n9Mj7xRNoWqi3niBFrSGlUSy0p25f0NGPqlFzvgomIiIjILqet9asfBf4BrDOzP5rZKWY2zMxyzCzdzPqZ2QQz+7mZvQmsBPYEnu/c2CLbBTZ9TFGhj32Hp5OZYZTV5mNZA7nq7DzdfyUiIiIiXaqte7DuMrP7ganA94GfEV45sDEjvNDFC8B3NJVQupJzjqri+QAUFfopKvSTvft3uKL/AI+TiYiIiMiuqM17sJxzpcBdwF1mtjtwELAbkAFsBr4E5jrnqjszqEgstdtWUle1qWHbLIXMPmM8TCQiIiIiu7J2L3IB4JxbA6zppCwiHRaIjF7VS+/1LXx+TQsUEREREW+0dQ+WSMIK1QWoLvksqi2jYJxHaURERERE2hjBMrMbO3Iy59xvdi6OSPtVbV6Ac3UN2ylpeaTl7uFhIhERERHZ1bU1RfDmdpyj8aIXKrCky1QVz4vazigYSzufKCAiIiIi0inamiLob+N1APA64ZUEl3ZeTJFotRXrqK38plGLkanpgSIiIiLisVYLLOdcMNYLGAo8BnwIjAQuibyLdIlmi1vk7kFKmh4qLCIiIiLe6tAqgpFl2m8Czge2AL8A7nHO1XRCNpGYQsFqqjd9EtWWUXCAN2FERERERBppV4FlZoXArwmPVFURvtfqj865ik7MJhJTdckiQqHtj13zpfYgvdcIDxOJiIiIiIS1tYpgLnAN8BPC91ndDfzeObelC7KJxNR0cYvMgv0xX4pHaUREREREtmtrBGsFkEt4IYtbgW+APDPLi9XZObc8vvFEotUFNlJTviqqTc++EhEREZFE0VaB1SvyfgxwdDvOp2EE6VRNF7dI6zmE1Iw+HqUREREREYnWVoF1UZekEGkHF6qjatPHUW1aml1EREREEkmrBZZz7pGuCtIWM3uV8Ejabc656xu15wF3AicDmcAc4Arn3GdNjs8AfgucS3hk7hPgGufc7C6IL3FQvfVLQnWVDdu+lEzS8/f2MJGIiIiISLS2HjScEMzsLGC/GO0GTAeOJbwQx6mEH4A808wGNOn+APAD4EZgMuH7yV4zs9Gdl1ziKbAxenGLjN6jMZ/fozQiIiIiIs0lfIFlZr2APwJXxtg9BZgInOece9I592qkzQf8stE59gPOJjyy9Q/n3JvA94DVhJeclwQXrN5CTdnSqLaMQk0PFBEREZHEkvAFFnAHsMg592SMfVOAr51zM+sbnHOlwIvASU361QJPN+pXBzwFHGNm6Z0RXOInUPwR4Bq2/T2K8Gf19y6QiIiIiEgMCV1gmdlE4HzgRy10GQUsjNG+CBhoZtmN+q1wzlXG6JcGDI9DXOkkzoWo2vRRVJsWtxARERGRRJSwBZaZ+YFpwP9zzi1uoVs+EOuhxyWR97x29stvIcMlZjbfzOYXFxe3L7jEXU3pEoI1pQ3b5vOT3nu0d4FERERERFqQsAUWcA3hVQFva6WP0XjeWHT7jvSL4py7zzk3zjk3rqCgoLWu0omaPvsqI39ffCma1SkiIiIiiaet52B5wswGAr8GpgLpTe6RSo8sfLGN8AhUrNGn+pGr+lGrEmBgK/1KYuyTBBCs3UbNli+i2jI0PVBEREREElSijmANBTKAxwgXSfUvgF9Evt6H8D1Uo2IcPxJY7Zwrj2wvAoaYWVaMfjXAUiQhVRV/jCPUsJ2aUYg/O1atLCIiIiLivUQtsD4BDo/xgnDRdTjhomg6UGRmh9UfaGY5wImRffWmE34+1umN+qUCZwCvO+eqO+uDyI5zzlHVZHpgZuE4wo8/ExERERFJPAk5RdA5txV4u2l75BfrVc65tyPb04E5wGNmdjXhka1rCd9bdUej831iZk8Df4osnrECuAwYApzTiR9FdkLtthXUVW9u2DZLIaP3GA8TiYiIiIi0LlFHsNrFORcCJgNvAPcAzwFB4HDn3Jom3S8CHgJuBV4GdgeOdc593HWJpSOaLm6RnjcSn7+HR2lERERERNqWkCNYLXHONZsb5pwrAS6OvFo7NgBcGXlJggvVBagu+SyqLbPgAI/SiIiIiIi0T1KPYEn3VbX5E5wLNmynpOXhzxnmYSIRERERkbapwJKE45wjsHFeVFtmgRa3EBEREZHEpwJLEk5dxTrqAusbtRgZBWM9yyMiIiIi0l5JdQ+W7Brmf/gOK76sIFDlyMwwhu0xir5puV7HEhERERFpk0awJKHM+LCERQs+IlDlAAhUOe6buQcz5pa3caSIiIiIiPdUYElCeePNDzBX07BdFezBytLB3D+91MNUIiIiIiLtowJLEoZzjr4W/eyrZdtG4UihuCTYwlEiIiIiIolDBZYkjNqyZfTL2dyw7TCWlO4HQEF+ilexRERERETaTQWWJIzK9e8xYlAaKZFaak3FHlTU5ZKeZkydokUuRERERCTxaRVBSQh1gWKqSxdTVOgH4MtVNXy5bn8K81OYOiWXI8dne5xQRERERKRtKrAkIQQ2zGn4uqjQz+AhgznrRwfq4cIiIiIiklQ0RVA8F6oLENj0UVRbVt+DVVyJiIiISNJRgSWeCxTPw4VqG7ZT/Dmk5+/tYSIRERERkR2jAks85VyIwIYPotoy+x6I+TR7VURERESSjwos8VT1ls8J1mxt2DZLJbPgAO8CiYiIiIjsBBVY4qnK9e9GbWf0GYPP38OjNCIiIiIiO0cFlnimtnwtteWro9qy+k7wKI2IiIiIyM5TgSWeqdzwftR2Ws5wUrP6epRGRERERGTnqcASTwRryqje/GlUW1a/gz1KIyIiIiISHyqwxBOBjR/gCDVsp2b0IS13Tw8TiYiIiIjsPBVY0uVcqJbAhrlRbZl9J+jBwiIiIiKS9FRgSZer2vQJoWBlw7YvJZOMPmM8TCQiIiIiEh8qsKRLOeeaLW6RUTAOX0q6R4lEREREROJHBZZ0qdqyZdQFNjRsGz6y+h7kYSIRERERkfhRgSVdqnL9e1Hb6fkjSUnv5U0YEREREZE4U4ElXaYuUEx16eKotsy+WppdRERERLoPFVjSZQIb5kRt+3sMwJ890KM0IiIiIiLxpwJLukSoLkBg00dRbVlaml1EREREuhkVWNIlAsXzcKHahu0Ufw7p+ft4mEhEREREJP5UYEmncy5EYMMHUW2ZfQ/EfCkeJRIRERER6RwqsKTTVW/5nGDN1oZts1QyC8d7F0hEREREpJOowJJOV7n+3ajtjD5j8KVmeZRGRERERKTzqMCSTlVbvpba8tVRbVn9tDS7iIiIiHRPKrCkU1VueD9qOy1nD1IzCz1KIyIiIiLSuVRgSacJ1pRRvfnTqLasfhM8SiMiIiIi0vlUYEmnCWz8AEeoYTs1ow9puXt6mEhEREREpHOleh1AuqcZH25h7dy3CNZUkplhjBiUxogD9GBhEREREeneNIIlcTdjbjnPvfg+wZpKAAJVjvlfGe+v1OiViIiIiHRvKrAk7h6YvoU9sudGtS3esi/3vxjwKJGIiIiISNfQFEGJu551C+jp39Kw7TAWl44mUBf0MJWIiIiISOfTCJbElQvV8u3dPohqW1a2D5V1ORTkp3iUSkRERESka6jAkrgKbPyQMUOrSYnUUiGXwmclB5GeZkydkuttOBERERGRTqYpghI3oWA1FV+/TVGhH4AvV9Xwv/Wjyc7txdQpuRw5PtvjhCIiIiIinUsFlsRN5fp3CdWFVw4sKvQzoF8PztzvVHx+FVYiIiIismvQFEGJi1BdJYFv3o1qy+o3UcWViIiIiOxSVGBJXFR8PYtQqLph25eSRVb/QzxMJCIiIiLS9VRgyU4L1pQR2DAnqi1rt8PwpaR7lEhERERExBsqsGSnVax7C+fqGrZT/Dlk9T3Qw0QiIiIiIt5QgSU7pa5qM1XF86PaehQdgfn8HiUSEREREfGOCizZKRXr3sQRathOSc8no8/+HiYSEREREfGOCizZYXWV66navCCqLbvoSMyX4lEiERERERFvqcCSHVa+9g3ANWynZvYjvfd+3gUSEREREfGYCizZIbXlq6ne+kVUW/aAozAzjxKJiIiIiHhPBZZ0mHOO8jWvR7X5sweS1muER4lERERERBKDCizpsNqyZdRsWx7Vlj3gaI1eiYiIiMguTwWWdIhzjvK10aNXaTnDScsZ6lEiEREREZHEoQJLOqR6y+fUVqyNasve/WiP0oiIiIiIJBYVWNJuzoWoWPtGVFt63ij8PQZ4lEhEREREJLGowJJ2q9q8gLqqjY1ajOwBR3mWR0REREQk0ajAknZxoToq1s6IasvsM4bUzEKPEomIiIiIJB4VWNIugeL5BGu2NGybpdCj6DseJhIRERERSTwJWWCZ2Wlm9qyZrTKzgJktNrPbzaxnk355Zna/mW0yswozm2Fm+8Q4X4aZ3Wlm30TON8fMDu26T5TcQsFqKr5+K6ots2A8Kel5HiUSEREREUlMqV4HaMEvgNXAdcBaYAxwM3C4mU1wzoUs/NCl6cAQ4CfAFuBaYKaZjXbONV7q7gHgBOBqYDlwOfCamR3knPukaz5S8gps+IBQbXnDtvn8ZBVN8i6QiIiItKqsrIyNGzdSW1vrdRSRpJKamkpGRgYFBQVkZGTs2DninCleTnTOFTfanmVmJcAjwCTgLWAKMBE4wjk3E8DM5gArgF8CP4207QecDVzsnHso0jYLWAT8JnIeacGbHxSzdt4r1NUEyMwwRgxKY8/9JpHi79n2wSIiItLlysrK2LBhA0VFRWRmZhL+m7SItMU5R11dHeXl5axevZq+ffuSm5vb4fMk5BTBJsVVvXmR96LI+xTg6/riKnJcKfAicFKj46YAtcDTjfrVAU8Bx5hZehyjdysz5pbz2qtvUFcTACBQ5Zj/lfHhujEeJxMREZGWbNy4kaKiIrKyslRciXSAmeH3+8nLy2PAgAFs3rx5h86TkAVWCw6LvH8ReR8FLIzRbxEw0MyyG/Vb4ZyrjNEvDRge76DdxeMvr2Z49vyots82j+MfL9V4lEhERETaUltbS2ZmptcxRJJaZmYm1dXVO3Rsok4RjGJmRYSn881wztX/xp8PrIzRvSTyngeUR/ptaaVffvySdh/OOYb7/0uK1TW0VQV7sHjrWIIu6GEyERERaYtGrkR2zs78byjhR7AiI1EvAHXARY13AS7WITG229Mv1rUvMbP5Zja/uDjWrMXuq6p4LkPyVke1LSiZQJ1LoyA/xaNUIiIiIiKJLaELLDPLILxS4FDgmCYrA5YQe/Spfu3wLe3sVxJjHwDOufucc+Occ+MKCgo6lD2ZBau3sG31fxkxKI2USC21PjCQpWX7kp5mTJ3S8Zv9RERERER2BQlbYJmZH3gWGA8c75z7rEmXRYTvr2pqJLDaOVfeqN8QM8uK0a8GWBq/1MnPOUfZiv/gQjUUFfrZd3g6/rR0Ptx4DIX5qVx1dh5Hjs9u+0QiIiIicTZ16lTMjCuvvLJLrvfwww9jZqxcubJDx7399tvcfPPNhEKhqPaVK1diZjz88MPxC9mImXHzzTd3yrmb2tHvTf2xDz74YFzPmUgSssAyMx/wOPAd4CTn3Acxuk0HiszssEbH5QAnRvY17ucHTm/ULxU4A3jdObdjd691U4GNH1JTtqxhu6jQz+lnnMb0P+/DU7cWqbgSERERTwQCAf79738D8Pjjj1NXV9fGEd55++23ueWWW5oVWP3792fOnDmccMIJHiVLDC0VWCeccAJz5syhf//+HqSKn0Rd5OJvhAui24AKMzuw0b61kamC04E5wGNmdjXbHzRswB31nZ1zn5jZ08CfIqNiK4DLCD+g+Jyu+DDJIlhVQvmaV6Pa0nKGk1Ew3qNEIiIiImHPPfccZWVlHH/88bzyyiu8+uqrTJ482etYHZKens6BBx7YdsddVEFBAd3htpyEHMECjou8/5pwEdX4NRXAORcCJgNvAPcAzwFB4HDn3Jom57sIeAi4FXgZ2B041jn3ced+jOQRnhr4LC60fQl2ny+dnCHf1UpEIiIi4rlHHnmEvLw8Hn74YTIzM/nnP//ZrM/NN9+MmbFkyRJOOOEEsrOzGTRoEL/5zW+iRpOqqqq44oor2HvvvcnOzqZfv36ceOKJfPnll61mmDx5MmPHjm3WvmLFCnw+H9OmTePmm2/mlltuAcDv92NmDb9LtTRFcNasWRx11FHk5ubSo0cP9ttvPx544IGG/U899RRHHHEEBQUFZGdnM2bMGB555JF2f+8aW79+PRdccAG77bYb6enp9O/fn8mTJ7Nx48aGPt988w3nn38+ffr0IT09nX333ZfHHnuszXPHmqLY9DNPmjSJWbNm8d577zV8byZNmgTEniJYW1vL9ddfz+DBg0lLS2Pw4MFcf/311NbWNrvGtGnTuPHGG+nfvz+9evXixBNPZO3axks4dI2EHMFyzg1uZ78S4OLIq7V+AeDKyEtiCGz8kJptK6LasgceR0p6XgtHiIiISLLYMPc6ryNE6Tv+dx3q//XXXzNjxgwuueQSCgoKOPnkk/nPf/7Dli1byMtr/rvKd7/7XS666CKuuOIKXnzxRW666SZ23313LroovCB1dXU127Zt4/rrr6d///6UlJRwzz33cOCBB/Lll1/Sr1+/mDl+9KMfccIJJzB37lzGj98+w+e+++6jR48enH322ZSWlrJ27VoeeOAB3n33XVJSWl99+YUXXuDUU0/l4IMPZtq0afTp04dFixaxatWqhj7Lly/ntNNO41e/+hU+n4/Zs2czdepUAoEAl156aYe+l+eddx6rVq3izjvvZPfdd2fDhg28+eabVFaGHxlbUVHBYYcdxpYtW/jd737H7rvvzmOPPcZ5551HZWUll1xySYeu19Q999zDueeeSzAYZNq0aQDk5OS02P+CCy7gX//6F9dddx0TJ05kzpw53HrrrSxfvpwnnngiqu/tt9/OhAkTePDBB9m4cSNXXXUV55xzDrNmzdqpzB2VkAWWdK3w1MD/RrWFpwYe4FEiERERke0effRRQqEQ559/PhD+pfvJJ5/k6aefjllgXHXVVQ3F1JFHHslbb73Fk08+2dCWm5vL/fff39A/GAxyzDHH0LdvX5588kmuuOKKmDmOPfZYhg4dyrRp0xoKrNraWh566CHOOeccevbsSc+ePRkwYAAA3/72t0lNbfnXbeccP/vZzxg9ejQzZ87E5/M1ZG7suuu2F8ihUIhJkybxzTff8Pe//73DBdacOXP43e9+xznnbL9T5vTTG5Yq4KGHHmLJkiXMnDmzYWTpuOOOY8OGDVx//fV8//vfb7NobM3IkSPJycmhrq6uzemSCxcu5Mknn+Smm25qGBk7+uijSUlJ4YYbbuBXv/oV++67b0P/QYMGRRVdxcXFXH311Xz99dfstttuO5y5oxJ1iqB0ke1TA7cPs4anBp6iqYEiIiKSEP75z3+yxx57cNBBBwHhAmS33XaLOU0QaLaIxN57783q1dHP9/zXv/7Ft7/9bXr16kVqaio9evSgvLycxYsXt5jD5/Pxwx/+kKeeeorS0lIAnn/+eTZs2MAPf/jDDn+uxYsXs2rVKqZOndpQXMWyZMkSzjrrLIqKivD7/fj9fu6///5Ws7bkgAMO4M477+Tuu+/ms88+w7nox8XOnj2boqKihuKq3rnnnktxcTGff/55h6+5o2bPnt1w7aZZgGYjU03/u++zzz4Azf7bdzYVWLu4wMYPYkwNPJ6U9F7eBBIRERFpZN68eXz++eeccsopbN26la1bt7Jt2zZOOeUU5syZw1dffdXsmPz86EegpqenU1VV1bD94osvcsYZZ/Ctb32LJ554gg8//JB58+ZRUFAQ1S+W73//+4RCIR599FEA7r33XsaPH8+YMWM6/Nk2b94M0DDiFUt5eTlHHXUUCxYs4P/+7/945513mDdvHhdffDHV1R1fDPvpp59mypQp3HHHHey7774UFRVF3aNWUlIScxW/+mmTJSUtPkI27uqv1TRPS1li/XcH2vxvGm+aIrgLq6va3GzVwPTcPcgoGOdRIhEREekMHb3nKZHUL+bw+9//nt///vfN9v/zn//k1ltv7dA5n3rqKYYPHx612ERtbW27iofevXtz+umnM23aNI455hhmzpwZNd2wI/r06QPAunXrWuwzZ84cVq1axTvvvMPEiRMb2nd0mfrCwkL+9re/8be//Y3FixfzyCOPcNNNN1FQUMBll11Gfn5+zJGx9evXA+HP35L09HRqamqi2uqLyB1RXzCtX7+eYcOGdSiLlzSCtYtyzrEtxtTAnpoaKCIiIgmipqaGp556im9/+9vMnDmz2Wv06NE8+uijzaa5taWysrLZvVGPPvoowWCwXcf/6Ec/YuHChUydOpWcnBzOPPPMqP31IyeBQKDV8+y5554MHjyY+++/v8XPUL/4hN/vb2jbsmULL7zwQruytmavvfbid7/7HXl5eSxcuBCAww47jLVr1/Lee+9F9X3iiScoLCzkW9/6VovnGzRoUMN56r388svN+qWnp7f5vanPAuGCuLHHH38cgEMPPbTNc3hBI1i7qMCGOdRsWxnVlj3oBFLScr0JJCIiItLESy+9xObNm7nrrrua3RME8MMf/pDLLruMt99+m8MPP7zd5z322GN5/vnnueKKK5g8eTIfffQRf/7zn+nVq1e7jj/wwAMZO3Yss2fP5ic/+QlZWVlR+0eOHAnAXXfdxXHHHUdKSgrjxjWfIWRm/OlPf+KUU07hiCOO4NJLL6WgoIAvvviCjRs3cssttzBhwgRycnK4/PLLueWWW6ioqODWW2+lT58+DfeBtVdpaSlHHnkk55xzDiNGjMDv9/PCCy+wZcsWjj76aAAuvPBC7r77bk455RRuu+02BgwYwOOPP84bb7zBtGnTWl3g4swzz+TWW2/ltttu48ADD+Sdd97hySefbNZv5MiR3HPPPTz99NMMGzaMnj17stdeezXrN2rUKM466yxuvvlm6urqmDBhAnPmzOG3v/0tZ511VtQCF4lEI1i7oLqqTbGnBvbZ36NEIiIiIs098sgj9OzZM2qVu8bOOussMjMzO/xMqB/84Af8+te/5umnn+bEE0/k5Zdf5sUXXyQ3t/1/aD7ttNMAYi5uMXnyZH70ox9xzz33cNBBB3HAAS2vzHzSSSfxxhtvAOH7u6ZMmcJ9993H4MGDgfDDd5977jmCwSCnnXYa1157LVOnTm228EN7ZGRkMHbsWP7xj39w2mmn8d3vfpc5c+bw+OOPc9JJJwHQo0cPZs2axdFHH82vfvUrTjrpJBYsWMCjjz7a5hLt1157LT/+8Y/561//ysknn8wXX3zRcK9aY9dccw3f+c53mDp1KgcccECrC4Q88sgjXHPNNTz44IMcf/zxPPDAA1xzzTU7/BywrmAdHVLdVY0bN87Nnz/f6xg7zTnH1i/uo6Z8+7MVfCkZ5O/zM41eiYiIdANffPFFq9O4JD4OPvhgfD4f77zzjtdRpJO09b8lM/vIOddsaFJTBHcxgQ3vRxVXANkDNTVQREREpC3V1dV8/PHHzJgxg/fffz8u90FJ96MCaxdSFyimfM1rUW3puXuS0WesR4lEREREksc333zDhAkT6NWrF9dddx1TpkzxOpIkIBVYuwjnQuEHCrvtS3r6UjK0aqCIiIhIOw0ePLjDKxbKrkcF1i5gxtxy3npzBsPSPiczwxgxKI2iQj/ZAyeTkpbjdTwRERERkW5Dqwh2czPmlvOPfy9hsH82AIEqx6dLq1m5dTAZfTr+xHEREREREWmZCqxu7tGX1nFwn2dJse1TAwO1Gfz93UM1NVBEREREJM40RbAbCwWr2TfzX/RILYtqn7/pcNZsy2rhKBERERER2VEaweqmXKiO0iWP0T9nU1T7sm17s2LbSAryW34Kt4iIiIiI7BgVWN2Qc46yFc9SU7aMEYPSSInUUusqh/LhxqNJT/MxdYqeeyUiIiIiEm+aItgNla95larNCwAoKvQD8MGS3ry3fjIF+X6mTsnlyPHZXkYUEREREemWNILVzVSuf4/K9e9EtQ3avR+X/vjHvPa34Tx1a5GKKxEREUkaDz/8MGZGr1692LJlS9S+uro6zIybb77Zm3A7afDgwVx44YWdcu5JkyYxadKkNvstX76cCy+8kKFDh5Kenk5hYSEHHXQQN9xwQ4ev+fbbb2NmvP322x0+9vnnn+cPf/hDXM/pFRVY3UjV5k/ZtvrlqDafP5tee12Ez6+iSkRERJJXaWkpv//9772OEVfPPffcDhUy8bJq1Sr2339/PvnkE2688UZee+01/vKXvzBhwgSeeeaZLs3SUoE1duxY5syZw9ixY7s0z87QFMFuoqZsGWXL/x3VZr40eu15ASkZ+R6lEhEREYmPo48+mr/85S/8/Oc/p1+/fl7H2SnV1dWkp6czZoy3zyR94IEHKC8v580336R3794N7WeccQZ33nmnh8m2y8nJ4cADD/Q6RodoBKsbqK38htKvHsO5YEOb4SN3j3Pw9yjyMJmIiIhIfFx//fUA3Hbbba32u/nmm2M+6/PCCy9k8ODBDdsrV67EzLj33nu59tpr6devHz179uTcc8+lsrKSpUuXcswxx5Cdnc3w4cN55JFHmp1zwYIFTJkyhby8PDIzMzn44IN5553oWzUuvPBCBgwYwJw5c5gwYQKZmZn88pe/BGJPEVyxYgXnnXce/fr1Iz09naFDh/Kzn/2sYf+8efM47bTTGDBgAJmZmey1115cd911BAKBVr8vsZSUlJCRkUGvXr2a7fP5osuEsrIyfvzjH7PbbruRnp7OXnvtxR//+Eecc61eo6VpkI2ndl544YU88sgjrFu3DjPDzBr+W8WaIuic449//CN77bUXaWlp9O/fnx//+MeUlZU1u8b111/Pn//8Z4YMGULPnj057LDDWLRoUZvfm52hAivJBau3Urr4EUKh6qj2nkNPJT13D49SiYiISHcyY245Z16/ju/8aDVnXr+OGXPLuzxD/S/R9913H6tWrYrbeW+//Xa+/vprHnnkEX7zm9/w9NNPc+mll/Ld736XE044geeee459992Xiy66KOoX848//pgJEyZQUlLCP/7xD5599ll69+7NkUceyUcffRR1jdLSUs4880zOOuss/vvf/3L22WfHzLJixQrGjx/P7NmzueWWW/jvf//LTTfdxKZN2x+7s3r1akaPHs29997Lq6++ys9+9jMefPBBLrroog5/9vHjx1NeXs4ZZ5zB7Nmzqa6ujtkvFApxwgkn8NBDD3HVVVfx4osvcuyxx3LllVfy61//usPXbeqGG27g+OOPp6CggDlz5jBnzhyee+65Fvv/+te/5sorr+Soo47ixRdf5Je//CUPP/wwJ5xwAqFQKKrvY489xssvv8zdd9/NQw89xOrVqznppJOoq6vb6dwt0RTBJBaqq2Tr4ocJ1kZX69kDjiGzj7dDziIiItI9zJhbzl1PbKG6JjxSsbEkyF1PhBeb6OqFs6655hqmTZvGLbfcwoMPPhiXcw4bNqxhdOqYY47hnXfe4dFHH+XRRx/l3HPPBWDcuHFMnz6dZ555hlGjRgFw9dVXM3DgQN566y3S0tIajt9777357W9/y/PPP99wjfLych577DFOOumkVrPcdNNNBAIBFixYwG677dbQfsEFFzR8feqppzZ87Zzj4IMPJicnh/PPP5+//e1vUVP92nLeeefx/vvvc9999/Hss8+SlpbG+PHjOfnkk7n88svJyMgA4JVXXuHdd9/loYceahiNOvroo6moqOCuu+7iyiuvpE+fPu2+blPDhg2joKCAtLS0NqcDlpSU8Ic//IELLriAv/71r0D4+15QUMB5553HSy+9xJQpUxr6+/1+XnrpJfx+f0Pb6aefzty5c5kwYcIOZ26NRrCSlAvVsvWrf1JXtTGqPavwILL6H+pRKhEREelu7p9e2lBc1auucdw/vbTLs+Tn53PVVVfxz3/+k8WLF8flnMcdd1zU9ogRI4DwL+318vLyKCwsZM2aNQAEAgFmzZrF6aefjs/no66ujrq6OpxzHHnkkcyePTvqnKmpqUyePLnNLK+//jqTJ0+OKq6aKisr45prrmHYsGGkp6fj9/s577zzcM6xZMmSdn9uoGGK5LJly/jLX/7CqaeeytKlS/nFL37B+PHjG6Ydzp49G5/Px1lnnRV1/LnnnktNTQ1z5szp0HV3xgcffEB1dXVD8VvvzDPPJDU1lVmzZkW1H3XUUVHF1T777AOERwI7iwqsJORciNJl/6K2PPoHIyNvb7IHnRBz3rGIiIjIjiguCXaovbNdccUV5Ofnc+ONN8blfHl5eVHb9aNRsdqrqqqA8ChKMBjkt7/9LX6/P+r117/+lS1btkRNVSssLCQlJaXNLJs3b2bAgAGt9rnooou49957+elPf8obb7zBvHnz+Nvf/gbQkK+jhgwZwo9//GOeeOIJ1q5dyy9/+Us+++wzHnjggYbPm5+fT3p6etRx9YuNlJSU7NB1d0T9tfr37x/VnpqaSu/evZtlyc+PXuyt/jPs6PeqPTRFMMk45yhf9RLVW6JvzkvrOZicYadjpppZRERE4qcgP4WNMYqpgvy2C4bOkJ2dzbXXXstVV13F1Vdf3Wx//bS2mpqahmIJwsVLvPTq1Qufz8fll1/O+eefH7NP40Ui2vvH7z59+rBu3boW91dVVfHCCy9w8803Ry188dlnn7UzedtSUlL49a9/zR133MHnn38OhIuUkpKSZt/T9evXA7Q6LTEjI4Oampqotp0pyOoLpvXr1zdM14TwM9E2b97coSmSnUW/jSeRGXPLufH3z/KvZ2fw5rwK1m2sBSA1sy+5e5yH+fxtnEFERESkY6ZOySU9LbpASE8zpk7J9SgR/OhHP6KoqKhhZcHGBg0aBMDChQsb2rZu3cr7778ft+v36NGDQw45hAULFjB27FjGjRvX7LUjjj76aF566SW++eabmPurq6sJBoNRU94g/DDmHbFu3bqYqwB++eWXwPZRosMOO4xQKMS//x39SKDHH3+8zfumBg0aFPXfAuCll15q1i89Pb1dKyEeeOCBpKen89RTT0W1P/3009TV1XHYYYe1eY7OphGsJDFjbjn/mT6b/fPCc3oDVY5Pl1YT8uUw5sgL8aVmepxQREREuqP6hSzun15KcUmQgvwUpk7J7fIFLhpLT0/nxhtv5JJLLmm277jjjiM3N5cf/OAH3HLLLVRXV3PHHXeQnR3fvH/4wx849NBDOeaYY/j+979P//792bRpEx9//DHBYJD/+7//6/A5b7nlFl5++WUmTJjAddddx/Dhw1m3bh2vvvoqjz32GLm5uRx44IHcdddd9O/fnz59+vDggw+2OurVmttvv50333yTCy+8kDFjxuD3+/n000+544476N27d8PKhMcddxwTJ07k0ksvpbi4mFGjRvHKK69w//33c+2117a6wMWZZ57JxRdfzBVXXMHkyZNZsGBBzIJw5MiRlJSU8Pe//51x48aRkZHRcL9UY/n5+Vx55ZXcfvvt9OjRg+OPP54vvviC66+/nokTJ3LCCSfs0PcinlRgJYnpr/2PsXmvRbUFajOYNncK/zjeu78giYiISPd35PhsTwuqWC666CLuvPPOZgs79OrVi5deeokrrriC733vewwYMIAbb7yRGTNmRD1LaWeNHTuWefPmccstt/DTn/6U0tJSCgoKGDt2LJdeeukOnXPw4MF8+OGHXH/99Vx77bVs27aNoqKiqNUHn3zySS677DIuv/xyMjMz+d73vsfdd9/drkU0mjrvvPOoq6vj0Ucf5fbbb6eiooL+/ftz1FFHccMNNzTcD+bz+Xj55Ze57rrr+P3vf8/mzZsZPHgwf/jDH/j5z3/e6jUuuOAC1qxZwwMPPMC0adM45JBDeO655xg+fHhUv6lTp/LBBx9w3XXXsXXrVgYNGsTKlStjnvO2226joKCAe++9l3vuuYfevXtz/vnnc/vttzd7fpcXrK2Hg0nYuHHj3Pz58z27/k+ue4bRvbevSBNyKbz59ekUVw3gzXsGepZLREREEssXX3zBt771La9jiCS9tv63ZGYfOeeazQf1vsSTdin2HcQHG4/BYTiMdzecwMaqAZ7dYCoiIiIiIs1pimCSmDoll7ue2JfANz3okVrGmoo9Pb/BVEREREREoqnAShLbbzDdg6UlQQoT4AZTERERERGJpgIriSTiDaYiIiIiIrKd7sESERERERGJExVYIiIiIt2MVokW2Tk7878hFVgiIiIi3Yjf7ycQCHgdQySpBQIB0tPTd+hYFVgiIiIi3UhhYSHr1q2jsrJSI1kiHeCco7a2lpKSEtauXUvv3r136Dxa5EJERESkG8nJyQHg66+/pra21uM0IsklNTWVjIwMBg4cSEZGxo6dI86ZRERERMRjOTk5DYWWiHQtTREUERERERGJExVYIiIiIiIicaICS0REREREJE5UYImIiIiIiMSJCiwREREREZE4UYElIiIiIiISJ6YH0LWPmRUDq7zOEdEH2OR1CEkq+pmRjtLPjHSUfmako/QzIx2VaD8zg5xzBU0bVWAlITOb75wb53UOSR76mZGO0s+MdJR+ZqSj9DMjHZUsPzOaIigiIiIiIhInKrBERERERETiRAVWcrrP6wCSdPQzIx2lnxnpKP3MSEfpZ0Y6Kil+ZnQPloiIiIiISJxoBEtERERERCROVGCJiIiIiIjEiQqsJGFmu5vZM2ZWamZlZvYfMxvodS5JTGZ2mpk9a2arzCxgZovN7HYz6+l1NkkeZvaqmTkzu9XrLJK4zOx4M5ttZuWRf5/mm9kRXueSxGRmB5vZ62a2MfLz8rGZXex1LkkMZjbAzP5iZnPMrDLyb9DgGP3yzOx+M9tkZhVmNsPM9vEgckwqsJKAmWUBbwEjgAuA84A9gJlm1sPLbJKwfgEEgeuAY4G/A5cBb5iZ/ncvbTKzs4D9vM4hic3Mfgi8AHwEfBc4Hfg3kOVlLklMZrYvMAPwAz8ATgXmAQ+Y2WVeZpOEMRz4HrAFeCdWBzMzYDrh329+QvjnyE/49+IBXZSzVVrkIgmY2c+APwB7OeeWRtqGAEuAXzrn/uBlPkk8ZlbgnCtu0nY+8AjwHefcW94kk2RgZr2AL4ErgCeA25xz13saShJO5K/KXwDXOuf+5G0aSQZm9jvCfwDMd86VN2r/AHDOuYM8CycJwcx8zrlQ5OupwD+AIc65lY36nAQ8DxzhnJsZacsFVgCPOed+2tW5m9JfspPDFOCD+uIKwDm3AngPOMmzVJKwmhZXEfMi70VdmUWS0h3AIufck14HkYR2MRAC7vU6iCSNNKAWCDRp34p+JxWgvrhqwxTg6/riKnJcKfAiCfJ7sX6Yk8MoYGGM9kXAyC7OIsnrsMj7F56mkIRmZhOB84EfeZ1FEt5EwiOdZ5rZMjOrM7OlZna518EkYT0cef+zme1mZr3M7AfAd4A/ehdLkkxrvxcPNLPsLs7TTKrXAaRd8gnPRW2qBMjr4iyShMysCPgNMMM5N9/rPJKYzMwPTAP+n3Nusdd5JOHtFnndSfh+z2WE78H6q5mlOufu9jKcJB7n3EIzmwQ8x/Y/4tQClzrnnvIqlySdfGBljPaSyHseUB5jf5dRgZU8Yt0sZ12eQpJO5C85LwB1wEUex5HEdg2QCdzmdRBJCj6gJ3Chc+4/kba3IvdmXWtmf3a60VsaMbM9gGcJjzRcSniq4EnAvWZW5Zx73Mt8kjSMBP+9WAVWcthCuFpvKo/YI1siAJhZBuGVdoYChznn1nocSRJU5LEPvwamAulmlt5od3pk4YttzrmgF/kkIW0mvKLtG03aXye8uld/4OuuDiUJ7XeER6wmO+dqI21vmllv4G4ze7Kd9+DIrq2Eln8vhgT43Vj3YCWHRYTnmzY1Evi8i7NIkohM93oWGA8c75z7zONIktiGAhnAY4T/cap/QXjVry1AwjxjRBLCohba6/+KrF+Upal9gAWNiqt6c4HeQGHXR5Ik1Nrvxasbr1DpFRVYyWE6cKCZDa1viEzBODiyTyRK5FlXjxO+cfgk59wHHkeSxPcJcHiMF4SLrsOBpTGPlF3Vc5H3Y5q0HwOsdc6t7+I8kvjWA6PNLK1J+7eBKrbfQyPSmulAkZnVL96FmeUAJ5IgvxdrimBy+AfwY+AFM7ue8LzT3wJrCN+QLtLU3wjfbH4bUGFmBzbat1ZTBaUp59xW4O2m7eHnObLKOddsn+zyXgFmAtPMrA+wHDgNOBrd7ymx/ZXwg6hfNLN7CN+DNQU4C/ijc67Gy3CSGMzstMiX+0fejzOzYqDYOTeLcBE1B3jMzK4mPMPiWsKj53d0dd5Y9KDhJBG5P+KPwFGEf4DeBH7e+MFrIvXMbCUwqIXdtzjnbu66NJLMzMyhBw1LCyJ/Nb6dcGGVR3jZ9v9zzj3haTBJWGZ2HOEFdUYRnpa8DLgPmKZ7PAUa/t2JZZZzblKkTz7w/4CTCf8czQGudM4t6IqMbVGBJSIiIiIiEie6B0tERERERCROVGCJiIiIiIjEiQosERERERGROFGBJSIiIiIiEicqsEREREREROJEBZaIiIiIiEicqMASEZGkYWYnm9mV7ew7ycxco9fgTo7Xaczs/kaf412v84iISMtUYImISDI5GWhXgdXI5cBBwDdxT9N1fkf4M/zP6yAiItK6VK8DiIiIdLLPnXMfeB0iFjNLd85Vt9XPObccWG5mZejfbhGRhKYRLBERSQpm9jBwAVDUaLrcyh04z0tm9nGM9iFmFjKzHzZpe9zMis2s2sw+MbPvNjluuJk9amYrzCxgZsvN7O9mltc0v5mtNbODzOx9MwsAd0T2nW1m/zOzcjMrNbPPGucQEZHkob+CiYhIsvgtUAAcAEyJtLU5+hPDPcDLZjbeOTe3UfslQAXwBICZ7Q58CGwErgCKgTOAZ83sZOfc9MhxuwFrgZ8DW4ChwHXAK4Sn9TWWCzwF/L9In4CZTQQeA/4MXE34j58jgF478NlERMRjKrBERCQpOOeWmVkxULOTU/5eBZYDPwTmApiZH7gIeNw5ty3S72bAgMOcc5sjba9FCq/fANMjuWYDs+tPbmbvA0uBd8xsjHOu8X1T2cC5zrkXGvX/BbDVOffzRv1e34nPJyIiHtIUQRER2aU450LANOBMM8uNNJ8M9I201zuW8ChUqZml1r+A14D9zCwHwMzSzOw6M/syMu2vFngnco69mly+DnipSds8IM/MHjOzyWbWKy4fVEREPKECS0REdkUPEP438LzI9qXA3CajTYXA+YQLpsavOyP7e0febyc82vUYcAIwHjglsi+jyXU3OueCjRucc7OA04HdgeeAYjObYWb77sTnExERj2iKoIiI7HKcc5vN7N/AD83sNeBwYGqTbpsJj0T9voXTfB15PxP4p3Pu1vodZpbd0qVbyPMM8EzkuEmRa75qZgMiI24iIpIkVGCJiEgyqQYy43Sue4A5wP1AGeHFJxp7lfAiFYucc4FWzpNFeGSrsYt2JJBzrhx4ycyGAncTHiUr3pFziYiIN1RgiYhIMvkcyDezy4D5QJVz7rMdOZFz7oPIcu2HAn9xzlU26XIj4UUwZpvZX4GVQB6wNzDUOXdxpN+rwAVm9hnhxS1OASa0N4eZ/Ybw/V8zCY+KDQB+CnzinFNxJSKSZFRgiYhIMrkfOBD4HeFlzFcBg3fifM8AY4le3AIA59xqMxtH+P6q3xFeIn4zsBB4pFHXnxBebfC2yPYrwFlEVihshw8JF1R/BPIJLwv/OnBDxz6KiIgkAnMu5nRwERGRpGZmkwiPCh0JzHLO1cXo8x4Qcs4d0rXpOsbMfIQX5XgTSHHOTfQ4koiItECrCIqISHc3A6g1s8EAZpZuZgeZ2Q2Ep/Ld2drBCeI+wvd5Hep1EBERaZ1GsEREpFsys55EP4fqU+dcTaTQWgFsBe5xzv3ag3gdYmaDCE9RBNjmnFvsZR4REWmZCiwREREREZE40RRBERERERGROFGBJSIiIiIiEicqsEREREREROJEBZaIiIiIiEicqMASERERERGJk/8PWUBqgaQipa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Rectangle 17"/>
          <p:cNvSpPr/>
          <p:nvPr/>
        </p:nvSpPr>
        <p:spPr bwMode="auto">
          <a:xfrm>
            <a:off x="845840" y="5707592"/>
            <a:ext cx="144016" cy="153101"/>
          </a:xfrm>
          <a:prstGeom prst="rect">
            <a:avLst/>
          </a:prstGeom>
          <a:noFill/>
          <a:ln w="19050" cap="flat" cmpd="sng" algn="ctr">
            <a:solidFill>
              <a:schemeClr val="accent5">
                <a:lumMod val="5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30" name="Rectangle 29"/>
          <p:cNvSpPr/>
          <p:nvPr/>
        </p:nvSpPr>
        <p:spPr bwMode="auto">
          <a:xfrm>
            <a:off x="2737526" y="6093296"/>
            <a:ext cx="144016" cy="153101"/>
          </a:xfrm>
          <a:prstGeom prst="rect">
            <a:avLst/>
          </a:prstGeom>
          <a:noFill/>
          <a:ln w="19050" cap="flat" cmpd="sng" algn="ctr">
            <a:solidFill>
              <a:schemeClr val="accent5">
                <a:lumMod val="40000"/>
                <a:lumOff val="6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cxnSp>
        <p:nvCxnSpPr>
          <p:cNvPr id="32" name="Straight Connector 31"/>
          <p:cNvCxnSpPr/>
          <p:nvPr/>
        </p:nvCxnSpPr>
        <p:spPr bwMode="auto">
          <a:xfrm flipV="1">
            <a:off x="989856" y="5297084"/>
            <a:ext cx="843127" cy="410511"/>
          </a:xfrm>
          <a:prstGeom prst="line">
            <a:avLst/>
          </a:prstGeom>
          <a:solidFill>
            <a:schemeClr val="accent1"/>
          </a:solidFill>
          <a:ln w="19050" cap="flat" cmpd="sng" algn="ctr">
            <a:solidFill>
              <a:schemeClr val="accent5">
                <a:lumMod val="50000"/>
              </a:schemeClr>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p:nvPr/>
        </p:nvCxnSpPr>
        <p:spPr bwMode="auto">
          <a:xfrm>
            <a:off x="989856" y="5860693"/>
            <a:ext cx="845840" cy="686902"/>
          </a:xfrm>
          <a:prstGeom prst="line">
            <a:avLst/>
          </a:prstGeom>
          <a:solidFill>
            <a:schemeClr val="accent1"/>
          </a:solidFill>
          <a:ln w="19050" cap="flat" cmpd="sng" algn="ctr">
            <a:solidFill>
              <a:schemeClr val="accent5">
                <a:lumMod val="50000"/>
              </a:schemeClr>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Rectangle 37"/>
          <p:cNvSpPr/>
          <p:nvPr/>
        </p:nvSpPr>
        <p:spPr bwMode="auto">
          <a:xfrm>
            <a:off x="1832983" y="5308776"/>
            <a:ext cx="1946930" cy="1232422"/>
          </a:xfrm>
          <a:prstGeom prst="rect">
            <a:avLst/>
          </a:prstGeom>
          <a:noFill/>
          <a:ln w="38100" cap="flat" cmpd="sng" algn="ctr">
            <a:solidFill>
              <a:schemeClr val="accent5">
                <a:lumMod val="5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39" name="Rectangle 38"/>
          <p:cNvSpPr/>
          <p:nvPr/>
        </p:nvSpPr>
        <p:spPr bwMode="auto">
          <a:xfrm>
            <a:off x="3779912" y="5302774"/>
            <a:ext cx="1829891" cy="1243425"/>
          </a:xfrm>
          <a:prstGeom prst="rect">
            <a:avLst/>
          </a:prstGeom>
          <a:noFill/>
          <a:ln w="38100" cap="flat" cmpd="sng" algn="ctr">
            <a:solidFill>
              <a:schemeClr val="accent5">
                <a:lumMod val="40000"/>
                <a:lumOff val="60000"/>
              </a:schemeClr>
            </a:solid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r>
              <a:rPr kumimoji="0" lang="en-GB" sz="1600" b="0" i="0" u="none" strike="noStrike" cap="none" normalizeH="0" baseline="0" dirty="0" smtClean="0">
                <a:ln>
                  <a:noFill/>
                </a:ln>
                <a:solidFill>
                  <a:srgbClr val="FFFFFF"/>
                </a:solidFill>
                <a:effectLst/>
                <a:latin typeface="+mn-lt"/>
                <a:ea typeface="ＭＳ Ｐゴシック" pitchFamily="-80" charset="-128"/>
              </a:rPr>
              <a:t> </a:t>
            </a:r>
          </a:p>
        </p:txBody>
      </p:sp>
      <p:cxnSp>
        <p:nvCxnSpPr>
          <p:cNvPr id="43" name="Straight Connector 42"/>
          <p:cNvCxnSpPr/>
          <p:nvPr/>
        </p:nvCxnSpPr>
        <p:spPr bwMode="auto">
          <a:xfrm flipV="1">
            <a:off x="2881231" y="5289809"/>
            <a:ext cx="898681" cy="803488"/>
          </a:xfrm>
          <a:prstGeom prst="line">
            <a:avLst/>
          </a:prstGeom>
          <a:solidFill>
            <a:schemeClr val="accent1"/>
          </a:solidFill>
          <a:ln w="19050" cap="flat" cmpd="sng" algn="ctr">
            <a:solidFill>
              <a:schemeClr val="accent5">
                <a:lumMod val="40000"/>
                <a:lumOff val="60000"/>
              </a:schemeClr>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a:off x="2889344" y="6246397"/>
            <a:ext cx="890568" cy="307856"/>
          </a:xfrm>
          <a:prstGeom prst="line">
            <a:avLst/>
          </a:prstGeom>
          <a:solidFill>
            <a:schemeClr val="accent1"/>
          </a:solidFill>
          <a:ln w="19050" cap="flat" cmpd="sng" algn="ctr">
            <a:solidFill>
              <a:schemeClr val="accent5">
                <a:lumMod val="40000"/>
                <a:lumOff val="60000"/>
              </a:schemeClr>
            </a:solidFill>
            <a:prstDash val="dash"/>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p:cNvSpPr txBox="1"/>
          <p:nvPr/>
        </p:nvSpPr>
        <p:spPr>
          <a:xfrm>
            <a:off x="7765383" y="388098"/>
            <a:ext cx="1389263" cy="461665"/>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Group:</a:t>
            </a:r>
          </a:p>
          <a:p>
            <a:pPr algn="ctr">
              <a:spcBef>
                <a:spcPts val="0"/>
              </a:spcBef>
            </a:pPr>
            <a:r>
              <a:rPr lang="en-GB" sz="1000" dirty="0">
                <a:latin typeface="Open Sans" panose="020B0606030504020204" pitchFamily="34" charset="0"/>
                <a:ea typeface="Open Sans" panose="020B0606030504020204" pitchFamily="34" charset="0"/>
                <a:cs typeface="Open Sans" panose="020B0606030504020204" pitchFamily="34" charset="0"/>
              </a:rPr>
              <a:t>Christian </a:t>
            </a:r>
            <a:r>
              <a:rPr lang="en-GB" sz="1000" dirty="0" err="1" smtClean="0">
                <a:latin typeface="Open Sans" panose="020B0606030504020204" pitchFamily="34" charset="0"/>
                <a:ea typeface="Open Sans" panose="020B0606030504020204" pitchFamily="34" charset="0"/>
                <a:cs typeface="Open Sans" panose="020B0606030504020204" pitchFamily="34" charset="0"/>
              </a:rPr>
              <a:t>Berrig</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Amalia Bogri</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p:cNvSpPr txBox="1"/>
          <p:nvPr/>
        </p:nvSpPr>
        <p:spPr>
          <a:xfrm>
            <a:off x="3053302" y="6643242"/>
            <a:ext cx="2805376" cy="153888"/>
          </a:xfrm>
          <a:prstGeom prst="rect">
            <a:avLst/>
          </a:prstGeom>
          <a:noFill/>
        </p:spPr>
        <p:txBody>
          <a:bodyPr wrap="square" lIns="0" tIns="0" rIns="0" bIns="0" rtlCol="0">
            <a:spAutoFit/>
          </a:bodyPr>
          <a:lstStyle/>
          <a:p>
            <a:pPr algn="ctr">
              <a:spcBef>
                <a:spcPts val="0"/>
              </a:spcBef>
            </a:pPr>
            <a:r>
              <a:rPr lang="en-GB"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Group: </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Christian </a:t>
            </a:r>
            <a:r>
              <a:rPr lang="en-GB" sz="10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Berrig</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Amalia Bogri</a:t>
            </a:r>
            <a:endParaRPr lang="en-GB"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custData r:id="rId1"/>
      <p:custData r:id="rId2"/>
    </p:custDataLst>
    <p:extLst>
      <p:ext uri="{BB962C8B-B14F-4D97-AF65-F5344CB8AC3E}">
        <p14:creationId xmlns:p14="http://schemas.microsoft.com/office/powerpoint/2010/main" val="1796381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bwMode="auto">
          <a:xfrm>
            <a:off x="4466155" y="4055802"/>
            <a:ext cx="4489298" cy="708832"/>
          </a:xfrm>
          <a:prstGeom prst="rect">
            <a:avLst/>
          </a:prstGeom>
          <a:solidFill>
            <a:srgbClr val="CFDEF9"/>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42" name="Rectangle 41"/>
          <p:cNvSpPr/>
          <p:nvPr/>
        </p:nvSpPr>
        <p:spPr bwMode="auto">
          <a:xfrm>
            <a:off x="4466155" y="320273"/>
            <a:ext cx="4548236" cy="1627904"/>
          </a:xfrm>
          <a:prstGeom prst="rect">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17" name="Rectangle 16"/>
          <p:cNvSpPr/>
          <p:nvPr/>
        </p:nvSpPr>
        <p:spPr bwMode="auto">
          <a:xfrm>
            <a:off x="155574" y="1476796"/>
            <a:ext cx="4024630" cy="1600149"/>
          </a:xfrm>
          <a:prstGeom prst="rect">
            <a:avLst/>
          </a:prstGeom>
          <a:solidFill>
            <a:schemeClr val="accent5">
              <a:lumMod val="20000"/>
              <a:lumOff val="80000"/>
            </a:schemeClr>
          </a:solidFill>
          <a:ln w="9525" cap="flat" cmpd="sng" algn="ctr">
            <a:noFill/>
            <a:prstDash val="solid"/>
            <a:miter lim="800000"/>
            <a:headEnd type="none" w="med" len="med"/>
            <a:tailEnd type="none" w="med" len="med"/>
          </a:ln>
          <a:effectLst/>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smtClean="0">
              <a:ln>
                <a:noFill/>
              </a:ln>
              <a:solidFill>
                <a:srgbClr val="FFFFFF"/>
              </a:solidFill>
              <a:effectLst/>
              <a:latin typeface="+mn-lt"/>
              <a:ea typeface="ＭＳ Ｐゴシック" pitchFamily="-80" charset="-128"/>
            </a:endParaRPr>
          </a:p>
        </p:txBody>
      </p:sp>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755576" y="252521"/>
            <a:ext cx="7632848" cy="588818"/>
          </a:xfrm>
        </p:spPr>
        <p: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Additional topics</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1"/>
          </p:nvPr>
        </p:nvSpPr>
        <p:spPr/>
        <p:txBody>
          <a:bodyPr/>
          <a:lstStyle/>
          <a:p>
            <a:fld id="{103EA872-A674-449B-A120-B97244F8E91D}" type="slidenum">
              <a:rPr lang="en-GB" smtClean="0"/>
              <a:pPr/>
              <a:t>2</a:t>
            </a:fld>
            <a:endParaRPr lang="en-GB" dirty="0"/>
          </a:p>
        </p:txBody>
      </p:sp>
      <p:sp>
        <p:nvSpPr>
          <p:cNvPr id="24" name="TextBox 23"/>
          <p:cNvSpPr txBox="1"/>
          <p:nvPr/>
        </p:nvSpPr>
        <p:spPr>
          <a:xfrm>
            <a:off x="655670" y="1618961"/>
            <a:ext cx="3175521" cy="1077218"/>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Parameters:</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K = 1000, N0 = 100, </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r : is a function of N, </a:t>
            </a:r>
            <a:r>
              <a:rPr lang="en-GB" sz="1000" dirty="0" smtClean="0">
                <a:latin typeface="Open Sans" panose="020B0606030504020204" pitchFamily="34" charset="0"/>
                <a:ea typeface="Open Sans" panose="020B0606030504020204" pitchFamily="34" charset="0"/>
                <a:cs typeface="Open Sans" panose="020B0606030504020204" pitchFamily="34" charset="0"/>
              </a:rPr>
              <a:t>with arbitrary choice of equations to produce convex and concave r-N  graph</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Time: 10 years, in 50 increments</a:t>
            </a: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AutoShape 2" descr="data:image/png;base64,iVBORw0KGgoAAAANSUhEUgAAA1gAAAGoCAYAAABbkkSYAAAAOXRFWHRTb2Z0d2FyZQBNYXRwbG90bGliIHZlcnNpb24zLjMuMiwgaHR0cHM6Ly9tYXRwbG90bGliLm9yZy8vihELAAAACXBIWXMAAAsTAAALEwEAmpwYAABhWElEQVR4nO3deXxU1f3/8ddnkslGSEggAQyyqxRcAJEqoqJ1F9G61H0ttVq7qbVW69pq/VZ/trWLFeta91ar4lIXFMEFBbSioCL7pkAgkJBkss2c3x8zCZlkssEkdya8n4/HPCb33HPvfU9MSz45555rzjlERERERERk5/m8DiAiIiIiItJdqMASERERERGJExVYIiIiIiIicaICS0REREREJE5UYImIiIiIiMRJqtcBkkWfPn3c4MGDvY4hIiIiIiIJ4KOPPtrknCto2q4Cq50GDx7M/PnzvY4hIiIiIiIJwMxWxWrXFEEREREREZE4UYElIiIiIiISJyqwRERERERE4kQFloiIiIiISJyowBIREREREYkTFVgiIiIiIiJxogJLREREREQkTlRgiYiIiIiIxIkKLBERERERkThRgSUiIiIiIhInXV5gmdkAM/uLmc0xs0ozc2Y2OEa/PDO738w2mVmFmc0ws31i9MswszvN7BszC0TOe2iMfj4zu9bMVppZlZktMLNTO+ljioiIiIjILsiLEazhwPeALcA7sTqYmQHTgWOBnwCnAn5gppkNaNL9AeAHwI3AZOAb4DUzG92k32+Bm4G/AscBHwD/NrPjd/oTiYiIiIiIAOac69oLmvmcc6HI11OBfwBDnHMrG/U5CXgeOMI5NzPSlgusAB5zzv000rYf8AlwsXPuoUhbKrAIWOycmxJpKwTWAP/nnLup0XXeBAqcc/u2lXvcuHFu/vz5O/fhRUSk082YW87900spLglSkJ/C1Cm5HDk+u9OO21WumUxZvbhmMmX14prJlNWLayZTVi+uuTNZO5OZfeScG9esvasLrKiLt1xgPQAc65wratL/EWCSc25QZPsG4Aagl3OuslG/W4BfATnOuWozOw/4J7Cnc25Jo34XAQ8CQ51zK1rLqgJLRHZlbf3j5pwDF8S5YKP3ELM+KuWJ17awZWstvXv5OOuoHkzcLxMXCgIhcA7nQuCCQKOvXYi5iyp46d1tlG6ro1eOj8kTstj/WxngQo36OsCFz0OIBV8FeGFWGbV1Dp+F96WlwomHZLHPsPT6sOHjI8eBY9GyKv47p5y6oMMIv1JTjWMOzGLkkPTINQlfq/498uUXK6uYMbeSYDDY8P3wp8IR47IYMTh9e8bt3y0AFq+q5u2PKqjbfhipKTBp/0z2HNg4K02OhyWrq5n1v8pmxx42JpM9dk8Lf7YYlq6p5p1PAtTVNTouFQ4ZncnwAWkxjnCR42p4d0GAuuD286amGBP3y2T47mnN+kdfM3xssNGxKTGPbfu41BQ4eL+WsjY6dm0N7y0IEAw1viZM3DeTYa0cu2xtDe9+GqDRf8pOPW5XuWYyZfXimsmU1YtrxjpuYelhnHvKGM+LrJYKrFQvwrTDKGBhjPZFwPlmlu2cK4/0W9G4uGrUL43wdMRFkX7VwNIY/QBGEh4dExFJeO0rdupwwWpcsIZQqBoXrGbOJ1t4YVYJ27ZV0zs3yOQJ6YzZw49ztbhQHYTqcKHa8MsFIVSDC9WxZHUFCxeU8+3sWlJ6BvFZiGXvBMkrTmP3QgMXwhFqlnPdxlpWL63moJ5Az3DbqnmQuyWdokJ/q59x3cZali+tZq8MICPctuwT6FHe+rGrPq9gr57Nf8lf+YUxLLtHi8etWFzBoKzmx61YbAzNafk4gOVfVdA/o/mxy5cYQ3q1fOyyJRX0SWt+3LIlxuBWjgNYurSCfL8LT56PajcG5bV87NKlFfRKdc3+9W/zuGUV5MY6bpkxKL+NrDt47M5eMye1+fd2yTJjYCvHLllWQU6Kg5SuOW5XuWYyZfXimsmU1YtrxjwuWMX900s9L7BakqgFVj6wMkZ7SeQ9DyiP9NvSSr/8Ru9bXfPhuqb9opjZJcAlAAMHDmxPbhGRdmutUHKhOkJ1lbi6SkKRl6ur5KNFm3lz9iaGpgYY0a8Kv6+GBTNryd2cwpD+DhesCRdWTQqedRtrWbG0mlGZQGa4beknkNVGwQLhX8p7xvhHcfHKKgYUtPyP4peraqL+4ggQDIbb27rmjh4bqIo9ctNS+84et6tcM5myenHNZMrqxTWTKasX10ymrF5cs6X9xSXBmO2JIFELLCPWPINwe2f2i+Kcuw+4D8JTBFvrKyLSFheqI1RTRrCmlA8++YaX3/yGgb4y9ugbICMlwGczq+i1GQYW1OJCNTHPsfrzCoZnx/jL/HJjYO/OKXaS6R/wzAyL2Sczo9X/u9/h43aVayZTVi+umUxZvbhmMmX14prJlNWLa7Z0XEF+SozeiSFRC6wSYo8q5UXetzTqF2toKa/R/vr3PDOzJqNYTfuJiHRI/SjU5pJqBhRUccFRjgO/VUewemu4mKotJVRTSrCmlFBtecNxaz+rYO+c5v9gfLXc2L2VQsmLYqe9/yiapYClhN99KeD3UR4wQi4F53yE8BFyPnpkppCW3QvMF+lvgA/MFzmHsdmVUVbuCOHDOcPhwwE5PVLJ6tsbzADDzAdYw/agkTX85+0KaiL3GDnnw59qnLp/T3oOzAr3bdQ/nNvYPVDFU2+UU1MLLtLu9xtnHZ1D7tCs+k8YOY6GYzFjQFWAR1/dRk2t235sqo/zj8+h1x71xxJ1TYCi6gAPv1JGTaSWdkCa37hwci55e2XR7G+Atv2L3WoqefClMmpqXMOOND9cfGIueSOyGl0v+uDdait5YHop1bWR/57OSEszpk7JIX9kSz93xm61FfzjhVJqare3pvmNqSfltnJcWP/aCu5/oTTq+5PmN35wUi75o7JaOa4ycs3tP3vtOa7psfXXTO/ANasbXXOHjnNGWhpcclKvdmW974WtDT8HQLuO3dHjvLhmMmX14prJlNWLa8Y6rtaXy0+n5Laa00uJWmAtAo6O0T4SWB25/6q+33fNLKvJfVgjgRq233O1CEgHhhF9H9bIyPvn8QouIt1bKFhNMFBMXWAD//tsNfM+XMWEnpvIytuG4Vg5H3K2tj3trrNHaMxSMF86lpKOpaRR5ctlS4Wf2lAawVAqdc5PXSiVntlpZBf1BV8q5vNjlor5UsHnb9jerbaGaS9UEKhOIehScC6FVH8qP/lePgX752CWGimOojMMqi3nrie2UF3T6JfVNOOqs/PIG9n6vPmxh7Zw7Al59BzU8rEHD4BAjyZTLyfnMrGNefqHFEJ1ZvMpm4e2Y37/oYdCTUb0sedPyeWwNo497BCoTY8+7twpuUxqxzUnTYS6tObXbOvYSQdDnT/6uAt38LiLpuRyeDuyHn4wBJsce3E7jt3R47y4Zqzjvr8TWdtzbDJdM5myenHNZMrqxTVjHXdZgqwi2JJEXUXwZOA5wisGzoq05RBeiOIJ59xPIm2jgf8BFzrnHom0pQKfAUudcydG2uqXaf+dc+6WRteZAfR1zjV7gHFTWkVQpHtrdj/U5AwO27uSusAG6gIbCQY2UBcoJlizteGYN+dVtFjsfOeA1v+q39axhg9LzcSXmhV574EvNYuFK308MyvItuoMaoIZ1IXS8KWmcfFJBRy6f364oPKlhYukJp+vpWInUZfWTdRleUVERCDBVhE0s9MiX+4feT/OzIqB4khBNR2YAzxmZlcTnhJ4LeE5DnfUn8c594mZPQ38ycz8hAuwy4AhwDmN+m00sz8C15rZNuBj4AzgCOCkzvukIpIM3vxgI0++sIii1LWM6l9Mr7TNrP1gG59tan0kquOjUEaKvye+tByG7pnB9DkplFZlUxXMojqYifNl8v2T+1EwthBLyWg2IgQwYShUZkcKj7L2jyTUFyY7WrAcOT57h4qbHT1uZ48VERHxiicjWGbW0kVnOecmRfrkA/8POJnwIr1zgCudcwuanCsTuA04G+gFLACucc693aRfCuEi7QdAP2Ax8Bvn3DPtyawRLJHuI1RbTs22ldSWraBm2wpenbWcqurmy4y3NRLVeBTKYVQFs6is60lKei6XnDYIX1oOKWm98KXlkpKWi8/fE/NtvylXIzQiIiLJKyEfNJxMVGCJJK9gTRm121ZSs20FtWUrqKvaGLX/pXfKWzgSJh8SXfAYPlIy8knJ7MuiNT3555sZFFfkU1abT8ildmjanYiIiCSvhJoiKCLSWWbMLeexl9aQUrWK4QXrOHLvjQzsva3VY2ItHOEwQqm9Sc8bRmpmYeTVl5SMPg33Nx28BwQi0/VcSZBCjUKJiIjs8lRgiUi3EKwpZc57H7Bo3lwOyS2GyOqtixZDyvDW76UaMSid2Z/n8HV5EcVVu1Fa04dq8rni7AJ67dH2vU0qqERERKSeCiwRSVqhYDXVJQup2vwJNWXLWf15Odkp0SNRsR+ma/h77Ia/52DSeg6hYOxgSgpDfDC9lOLy8P1QP9JIlIiIiOwAFVgiklRcKEhN6VdUbf6E6i1f4Fxdw76WVu+rrAJ/j91JyxmCv+cQ/NmD8KVmRPU5cjwqqERERGSnqcASkYTnnKOuYi1Vmz6hqmQBobrKmP3q76VyGJuq+rMhMJCNgQGQtTtTRw3p4tQiIiKyK1KBJSIJp3758kDZZvbb7UtO3G9ZmwtVAAwfNpjH3x/Cki17URUML6+enmZcdWJeZ0cWERERAVRgiUiCmfHhNh5//n+Mzp5DQd46oPWFKlLS8sjosx8ZvUfTN7OQsvxwcVatZ0uJiIiIB1RgiUjCqClbwRfvP8PEPmui2psuVOFLySQ9f28y+ozBnz0IM2voq1X9RERExEsqsETEc7UV66hY+wbVpV+RFYr90N+KgI/0vFFk9B5Neq+9Gp5FJSIiIpJI9BuKiHimLlBMxbo3qCpZ2NDW9KG/G6sGsGLbtwj4R/KDPYZ5EVNERESk3VRgiUiXC1ZvoWLdWwQ2fQxEL60+YlAany6tZs22IXyy+RC21BSGF6o4RQtViIiISOJTgSUiXSZYu43KdW8TKJ6Lc8GYfYYM24OyXhN59dVcttYEKdRCFSIiIpJEVGCJSKcL1VVS+c07VG54HxeqjdnHn7UbPQYcTVruHkwyY9LELg4pIiIiEgcqsESk08z4sIRZM9+iKOVDcrJqGDEordlS66kZBfQYcBTpeaOiVgMUERERSUYqsESkU8x87yu+nPMYg/1bAQhUwadLqwEoKvSTkpZHj6LvkNFnNGY+D5OKiIiIxI8KLBGJK+ccgQ3vs+5/z5Bp0fdZBYOwYLmfEQdMIbNgnJZaFxERkW5Hv92ISNyE6gKUrXiW6i2fU10dXVzVhDJYtGU8S0pHc1Hf4R4lFBEREelcKrBEJC5qy9dQuvQpgjVbgOjnWX1Vth+fbD6E2lAGhfkpXsYUERER6VQqsERkp4SnBL5H+epXcYQa2kcMSuOjrxzvfnMsayr2BCA9zZg6JderqCIiIiKdTgWWiOywUF0lZcufoXrrl832DR4ymK29p/Dmyz6sIkiBnmclIiIiuwAVWCKyQ2rLV1O69EmCNaXN9mX1nUD27sdyhC+VIw7yIJyIiIiIR1RgiUiHOOeoXP8OFWtej5oSCOBLyaTnkFPIyB/lUToRERERb6nAEpF2C9VWULb831SXftVsn7/HAHKHn0VKep4HyUREREQSgwosEWnVjLnl3D+9FCpXcfTglxk9tIaiQn9Un6x+B5M94Bg910pERER2efptSERaNGNuOXc9UcLwrA/Zr+hdXK3j06XhfUWFfnwpmeQMPY30vG95G1REREQkQajAEpEW3T99K/vkvMleuf9raAsG4ctVNQweOozcYWeSkt7Lu4AiIiIiCcbndQARSUzOOQbYzKjiqt7H68eRN+IHKq5EREREmtAIlojEVPH1W4ztN59A1fa2mlAG7204jrqMPTFfinfhRERERBKURrBEpJmKr2dRse5NRgxKIyVSR9WEMnh93ZlsrhvO1Cm53gYUERERSVAawRKRKJUb5lC+9jWAhtUCP1th/Hf56aRn9+XyKbkcOT7by4giIiIiCUsFlog0CBTPZ9uqF6PaBvTrwT6TLuaC7IEepRIRERFJHpoiKCIAVG36hLIVz0W1maXSa8/z8au4EhEREWkXFVgiQlXJIsqWPwO4hjazFHL3OJe0nKHeBRMRERFJMiqwRHZx1VsXU7bsKRyhhjbDR+7ws0jvtaeHyURERESSjwoskV1YTekySpc8hnPBRq1GzrDvkZ430rNcIiIiIslKBZbILqpm2yq2Lvlnk+IKcoacSkbvfT1KJSIiIpLcVGCJ7IJqy9dSuvhhXKg2qj1n8ElkFoz1KJWIiIhI8lOBJbKLqa38hq2LHyIUqo5q7znweDILv+1RKhEREZHuQc/BEtlFzJhbzlOvLGNs1pP06hFgxKC0hgcJZxcdRVa/iR4nFBEREUl+GsES2QXMmFvOtH8tZ3TWU6SnVBKocny6tJp1G2vp0X8SPYoO9zqiiIiISLegAktkF/DQi8VM6PMsmSkVDW3BILzy+T70GHCUh8lEREREuhcVWCK7gEEpb5Dj3xLVtqRsP2auPAwz8yiViIiISPejAkukm6sqWcjeBYui2laWf4u5xUdSkK/bMEVERETiSQWWSDcWrCll24rnGDEojZSUcFtZbR4fbDya9DQfU6fkehtQREREpJvRn69FuinnQpQt+zehYKBhtcDPV9bx3poT6Z2XwdQpuRw5PtvjlCIiIiLdiwoskW6q8pt3qNm2vGG7qNDPXvufyLn9x3mYSkRERKR70xRBkW6otmItFWvfiGpLyxlGVr9DPEokIiIismtQgSXSzYSC1ZQt+xeOUEObLyWLnKGna8VAERERkU6mAkukmylf/Qp1VZui2noO+S4paTkeJRIRERHZdajAEulGqkoWESieF9WWWXAAGfmjPEokIiIismtRgSXSTQRryti24rmottSMPmQPPN6jRCIiIiK7HhVYIt2Ac46y5f8mFKxsaDNLIWfY9/ClpHuYTERERGTXogJLpBuoXP8ONWXLotp6FB2Jv8cAjxKJiIiI7JpUYIkkudqKdc2XZO85lKz+h3qUSERERGTXpQJLJIm5YA1ly57GuWBDmy8lk5xhWpJdRERExAsqsESS2LYWl2TP9SiRiIiIyK5NBZZIkqre8jmB4rlRbZl99icjf2+PEomIiIiICiyRJBSsKaNs+X+i2lLTe5M9aLJHiUREREQEVGCJJJ3wkuzPRC/Jjo+cYWdoSXYRERERj6V6HUBEOua9WTNYvWgBgSpHZoYxYlAae409AX+2lmQXERER8ZpGsESSyMz3l/PV/14hUOUACFQ5ZiwsZM6asR4nExERERFQgSWSVBZ8MB0X2r4ke00og9nrjuf+F7d5mEpERERE6iVsgWVmB5vZ62a20czKzOxjM7u4SZ88M7vfzDaZWYWZzTCzfWKcK8PM7jSzb8wsYGZzzExPYZWkUlO6lJ5ueVTb3OLvUBnsSXFJsIWjRERERKQrJWSBZWb7AjMAP/AD4FRgHvCAmV0W6WPAdOBY4CeRPn5gppk1vRnlgch5bgQmA98Ar5nZ6E7/MCJx4FyIbatfITNj+8ODN1YNYFX5CAAK8lO8iiYiIiIijSTqIhdnAinAic658kjbG2a2H3A+8HdgCjAROMI5NxPAzOYAK4BfAj+NtO0HnA1c7Jx7KNI2C1gE/CZyHpGEVrXpE+oC6xkxKI1Pl1YTDMLHmw4DjPQ0Y+oUPVhYREREJBEk5AgWkAbUAoEm7VvZnnkK8HV9cQXgnCsFXgROanTMlMi5nm7Urw54CjjGzLSutSQ0F6yhYu3rABQV+tl3eDolbiQl1f0pzE/hqrPzOHJ8tscpRURERAQSdwTrYeAy4M9mdhtQCZwOfAc4L9JnFLAwxrGLgPPNLDsy+jUKWOGcq4zRLw0YHvlaJCFVbnifYG1Zw/aAvhlcedQZXJ2e52EqEREREYklIUewnHMLgUmER6LWAVuAvwGXOueeinTLj7Q3VRJ5z2tnv/yWcpjZJWY238zmFxcXd+gziMRDsHYbFV+/HdWW2XcCKSquRERERBJSQhZYZrYH8CzhkaUTgSOBe4F7zeyc+m6Ai3V4jO329GvGOXefc26cc25cQUFBe+OLxE3FurdwoZqGbV9KFj12m+RdIBERERFpVaJOEfwd4fumJjvnaiNtb5pZb+BuM3uS8AhUrNGn+j/t149alQADW+lXEmOfiOfqAsVUbZwX1daj6HB8qZkeJRIRERGRtiTkCBawD7CgUXFVby7QGygkPLo1KsaxI4HVjVYfXAQMMbOsGP1qgKVxSy0SR+VrXsURathOSc8ns/DbHiYSERERkbYkaoG1HhhtZmlN2r8NVBEedZoOFJnZYfU7zSyH8JTC6Y2OmU74+VinN+qXCpwBvO6cq+6UTyCyE2rKllO99Yuotuzdj8V8iTroLCIiIiKQuFME/wr8G3jRzO4hvFz7FOAs4I/OuRozmw7MAR4zs6sJTwm8lvC9VXfUn8g594mZPQ38ycz8hJ+TdRkwBDgHkQTjnKN8zX+j2vzZA0nPizVgKyIiIiKJJCFHsJxzzwDHA+nA/YQXvJgIXA5cHekTAiYDbwD3AM8BQeBw59yaJqe8CHgIuBV4GdgdONY593GnfxiRDqou+ZTainVRbdm7H4dZm+uyiIiIiIjHEnUEC+fcf4H/ttGnBLg48mqtXwC4MvISSVguVEv5mtej2jLy9iat5yCPEomIiIhIRyTkCJbIrqpywxyCNdsf22b46LH70R4mEhEREZGOUIElkiBCdZVUNnuo8IGkZvTxJpCIiIiIdJgKLJEEUbHuLULBqoZtX0oGPXY73MNEIiIiItJRKrBEEkBd1SYCGz+Masvqfxg+fw+PEomIiIjIjlCBJZIAKta8jnPBhu2UtF5k9ZvgYSIRERER2REqsEQ8Vlu+mqotC6Pasgccjfn8HiUSERERkR2lAkvEQ845tq1+JarN36OI9N77eZRIRERERHaGCiwRD1VvWURt+eqoNj1UWERERCR5qcAS8YgL1VG+5tWotvReI0jLGepRIhERERHZWSqwRDwS2PghweqShm3DR/bux3qYSERERER2VqrXAUR2RW9+UMyaeS8SrKkkM8MYMSiN4aMOJjWz0OtoIiIiIrITNIIl0sVmzC3n9ddeI1hTCUCgyvHxV455Gw70OJmIiIiI7CwVWCJd7JEXNzC0x/+i2j7dPJ5/vBRs4QgRERERSRaaIijSxXoFPybVahu2q4I9+GLr/oScCiwRERGRZKcRLJEu5EJ1jOn3SVTbl6VjCDo/Bfkp3oQSERERkbhRgSXShao2L2D00BpSIrVUnfOzpHQ/0tOMqVNyvQ0nIiIiIjtNUwRFuohzjsr171JU6Afgy1U1fLJhH3r1ymbqlFyOHJ/tcUIRERER2VkqsES6SE3pEuoCGwAoKvRTVJjGGfudREp6nsfJRERERCReNEVQpItUrn8najsjf28VVyIiIiLdjAoskS5QW7GOmrJlUW1Z/Q/xKI2IiIiIdBYVWCJdoHL9u1HbaT2H4O8xwKM0IiIiItJZVGCJdLJg9VaqN38W1ZbVb6JHaURERESkM6nAEulklRvewxFq2E7NKCSt1wgPE4mIiIhIZ1GBJdKJQnUBAhvnRbVl9Z+ImXmUSEREREQ6kwoskU4U2DgXF6pp2Pb5s8novZ+HiURERESkM6nAEukkLlRHYMOcqLaswoMwn9+jRCIiIiLS2VRgiXSSqpLPCNaWNWybz09m3297mEhEREREOpsKLJFO4Jyj8pvoBwtn9hmHLzXLo0QiIiIi0hVUYIl0gpqypdQF1jdqMbL6HexZHhERERHpGiqwRDpB09GrjPxRpGTke5RGRERERLqKCiyROKut+JqasqVRbVn9DvEojYiIiIh0JRVYInFWuf7dqO20noPxZ+/uURoRERER6UoqsETiKFhTSvXmT6PaNHolIiIisutQgSUSR5Xr38cRathOzehDWq8RHiYSERERka6kAkskTkJ1VVRtnBvVltVvImbmUSIRERER6WoqsETiJFA8l1CoumHbl9qDjD5jPEwkIiIiIl1NBZZIHLhQHYH170e1ZfWdgPn8HiUSERERES+ktrbTzC7ewfM+75wr2cFjRZJOdclnBGvLGrbNUsns+20PE4mIiIiIF1otsID7AQd05CYSB3wCqMCSXYJzjoomDxbOLBiHLzXLo0QiIiIi4pW2CiyAUwgXTO0935IdTiOShGrLllEXWN+oxcjsd7BneURERETEO20VWEHga+fcqvaczMx8kWPczgYTSRZNR68y8kaRmtHbozQiIiIi4qVWCyznXIfu0HfOhQDd1S+7jJnvL+Wb/31CoMqRmWGMGJTGPiP1YGERERGRXZVWERTZQTPmljPrrTcJVIUHbANVjjcXFjDr8zyPk4mIiIiIV9pdYJnZnmY2vtF2ppndbmYvmtmPOyeeSOJ67KW1DMj8PKrts83juH96qUeJRERERMRrHRnB+itwWqPt24CrgN2AP5rZ5fEMJpLocoOfYo1uN9xWm8faimEUlwQ9TCUiIiIiXupIgbUv8B40LGZxPnCNc25/4FbgkvjHE0lMzoXYp+/CqLYvS8cARkF+ijehRERERMRzHSmwegGbI1+PAfKAZyLbbwND45ZKJMHVlC5h7NAAKZFaKuhSWbFtJOlpxtQpud6GExERERHPdKTA2gAMj3x9NLDMObcmsp0N1MUzmEgiCxTPo6jQz77D08nMMFaVjyCvVw+uOjuPI8dnex1PRERERDzSngcN15sO3G5mewMXAtMa7dsHWB7HXCIJK1hTRs2WLwEoKvRTVOjn9JHH4s8u8jiZiIiIiHitIwXWr4AM4BjCxdZtjfZNAV6PYy6RhFVV/BGOUMN2amZfUnvs7mEiEREREUkU7S6wnHMVwA9a2DchbolEEphzjkDx/Ki2zMLxmJlHiUREREQkkehBwyIdUFO6hGDNloZts1Qyeo/2LpCIiIiIJJRWR7DM7K2OnMw5d8TOxRFJbIHieVHb6fn74EvN9CiNiIiIiCSatqYI+qDRk1RhL6AfsJLwqoJ9gcHAN8Di+McTSRzhxS2+iGrLLBzvURoRERERSUStFljOuUn1X5vZycDdwIHOubmN2r8NPB3ZJ9JtVW36uNniFv7sgR4mEhEREZFE05F7sH4L3NC4uAJwzn0I3AzcGsdcIgnFOUdgY/T0wMyCA7S4hYiIiIhE6UiBtQdQ3MK+jWx/CLFItxNzcYs+o70LJCIiIiIJqSMF1grghy3s+yHh+7JEuqXYi1tkeZRGRERERBJVRx40fAvwuJktBJ5h+yIXpwEjgHPiH0/Ee1rcQkRERETaqyMPGn7KzDYRLrSuBfxALTAPOMY592bnRBTxVrPFLTIKtbiFiIiIiMTUrgLLzFKAvYEFzrmDzcwH9AE2OedCrR8tkrycc82mB2YWanELEREREYmtvfdgOWA+MAbAORdyzm3s7OLKzI43s9lmVm5mZWY238yOaLQ/z8zuN7NNZlZhZjPMbJ8Y58kwszvN7BszC5jZHDM7tDOzS/dQU7aUYHXjxS1SyOgzxsNEIiIiIpLI2lVgRQqpNUCPzo2znZn9EHgB+Aj4LnA68G8gK7LfgOnAscBPgFMJT1ucaWYDmpzuAeAHwI3AZMIPRn7NzEZ3+geRpFa1UYtbiIiIiEj7dWSRi2nAz83sZedcTWcFAjCzwcCfgKudc39qtOu1Rl9PASYCRzjnZkaOm0N4tcNfAj+NtO0HnA1c7Jx7KNI2C1gE/CZyHpFmgrXbqN7yeVSbFrcQERERkdZ0pMDqCQwDlpvZq4RHgVyj/c45d1Occl0MhIB7W+kzBfi6vriKBCg1sxeBk4gUWJF+tcDTjfrVmdlTwK/MLN05Vx2n3NKNVBXHWtxikIeJRERERCTRdaTAuq7R1xfH2O+AeBVYE4EvgTPN7AZgEOHnbP3ROfe3SJ9RwMIYxy4CzjezbOdceaTfCudcZYx+aYQfkLwoTrmlmwgvbjE3qk2LW4iIiIhIWzqyTHtHHkq8s3aLvO4kXNgtI3wP1l/NLNU5dzeQT+yHG5dE3vOA8ki/La30y28phJldAlwCMHCgluXeldSWLdPiFiIiIiLSYV1ZNHWEj/CUxB865/7hnHvLOXcZ8CpwbWSBCyN6imK9pkMM7e3XjHPuPufcOOfcuIKCgo59AklqgY3Ro1da3EJERERE2iNRC6zNkfc3mrS/DvQF+hMegYo1+pQXea8ffmirX0mMfbILi7m4RcEBHqURERERkWTSoQLLzC4xs/+ZWaWZBZu+4pirpXui6kedQpE+o2L0GQmsjtx/VX+uIWbWdPhhJFADLN3JrNLNNF/cogB/z8HeBRIRERGRpNHuAsvMzgf+AswDMoCHgMeAMsL3SP0mjrmei7wf06T9GGCtc2494WdgFZnZYY0y5gAnRvbVm074+VinN+qXCpwBvK4VBKUxLW4hIiIiIjujI6sI/hy4HfgtMBW4xzn3sZnlAW+zfVpfPLwCzASmmVkfYDlwGnA0cFGkz3RgDvCYmV1NeErgtYRHue6oP5Fz7hMzexr4k5n5CT8n6zJgCHBOHDNLNxB7cYuxHiYSERERkWTSkSmCewCzCU/PCxFe4hzn3BbgNuBn8QrlnHPAycBTwC3AS8CBwDnOuYcjfULAZML3ad1DeNQrCBzunFvT5JQXER5xuxV4GdgdONY593G8Mkv30HT0Kj1/by1uISIiIiLt1pERrADgc845M1sPDAU+iOwrJ7ysetw458qAyyOvlvqUEH4mV6zncjXuFwCujLxEYgrWbqO6pOniFuM9SiMiIiIiyagjBdZnhB/KOwN4B7jOzFYAdcDNhB8MLJK0mi9u0UeLW4iIiIhIh3SkwLqP8KgVwA2EC613I9vbCE/pE0lK4cUt5kW1ZRaO1+IWIiIiItIh7S6wnHNPN/p6qZmNAg4CsoD3nXObOiGfSJeoLVtOsHr7I9HMUsjoPcbDRCIiIiKSjDoyghXFOVdBeBRLJKnNmFvO/2a/Tr6Vk5lhjBiUxrAR++Lz9/A6moiIiIgkmY48B2u5mb0UWZa96b7RZrY8vtFEOt+MueX89al19LLFAASqHJ8ureZ/6/f2OJmIiIiIJKOOLNM+GDgcmGNmw5rsSwcGxSuUSFe5f3opRRkL8TVa3GJLVR73vtrLu1AiIiIikrQ6UmBB+MG8ZcCHZnZIJ+QR6VLFJXUMz/k0qm1p2b4Ul4RaOEJEREREpGUdLbC+Bg4F3gLeMLPz4h9JpOvs2XcDOf4tDdsOY/m2URTkp3iYSkRERESSVUcLLJxzVc657wF3Ag+b2W8BrWUtSen8ictIaVRLra0YDik9mDol17tQIiIiIpK0dmYVwRvM7AvgAeCE+EUS6RouWMPw3K9IH57Ol6tqCFQ5tti+XHV2HkeOz/Y6noiIiIgkoR0usACcc0+Y2Qrg+fjEEek61VsWEQpVU1Top6jQj8+fzcWjD8GswwO7IiIiIiJAxx40HPO3TufcHDMbDuTHLZVIFwgUfxS1ndF7jIorEREREdkpOzWCVc85tw3YFo9ziXSFYFUJNduiH92WWbC/R2lEREREpLtotcAys7eAHznnvox83RrnnPtO/KKJdJ7Apo+jtv09dic1s9CjNCIiIiLSXbQ1gtV4dUAf4NrZVyRhOeeo2vS/qLbMgrEepRERERGR7qTVAss5d3ijryd1ehqRLlBbtpxgzfZnX5mlkp6/n4eJRERERKS70B39sssJbIpe3CI9f298qRkepRERERGR7qSte7AO7cjJnHOzdy6OSOcK1VVRXbIwqi2zjxa3EBEREZH4aOserLdp/b6rehbpl7KzgUQ6U3XJpzhX17CdkpaHP2eoh4lEREREpDtpq8A6vI39Ikml6eqBGX3GYKb1WUREREQkPtpa5GJWVwUR6Wx1gY3Ulq+Oasvso9UDRURERCR+tMiF7DKqmoxepfUcSkpGvkdpRERERKQ7arXAMrO3zGxEe09mZr7IMXvsfDSR+HEu1Hx6YIEWtxARERGR+GprBGsS0LMD57MdOEak09VsXUyotrxh2+dLJyNvlIeJRERERKQ7amuRC4Dnzay6A+dsz6qDIl2q6ehVeu99sJQ0j9KIiIiISHfVVoH1yA6ed9MOHicSd6HaCmq2fhnVlqFnX4mIiIhIJ2hrFcGLuiqISGep2vwJzgUbtlMz+uDPHuhhIhERERHprrSKoHRrzjkCxR9FtWX02V/PvhIRERGRTqECS7q1usqvqQusb9RiZPQZ41keEREREeneVGBJt1ZV3GRxi9w9SEnL8SiNiIiIiHR3KrCk23KhOqo2L4hqyygY51EaEREREdkVqMCSbqt66xeEgpUN276ULNJ7tfu52SIiIiIiHaYCS7qtqmaLW4zGfO159JuIiIiIyI7p0G+bZjYYOBDYDcgk/LyrxcAHzrmquKcT2UHBmjKqS5dEtWX0GetRGhERERHZVbRZYJlZL2Bq5LUHEGt96xozmw7c45x7O54BRXZE1aaPAdew7c/qj7/Hbt4FEhEREZFdQqtTBM3sKmA5cCXwGvA9YDiQC6QB/YCDgGuAXsAbZjbDzPbqxMwirXLOxZgeuL9HaURERERkV9LWCNY5wMXAdOdcKMb+jZHXh8DdZrYb8AvgRMJTB0W6XG35auqqNzdsm6WQ0We0d4FEREREZJfRaoHlnOvQTSvOua8Jj3aJeKaqeH7Udnqvb+FLzfIojYiIiIjsStq9iqCZHWpm2S3syzazQ+MXS2THhILVVJV8FtWWUaDpgSIiIiLSNTqyTPtMYGQL+/aK7BfxVHXJIlyopmE7xd+TtNw9PEwkIiIiIruSjhRYsVYPrJcOBHcyi8hOq9rUdHGLMZjpcW8iIiIi0jVavQcr8tyroY2axsWYJphJeCGM1fGNJtIxb81Zw/qPFxKocmRmGCMGpbHvPpoeKCIiIiJdp61VBC8AbiL8QCEH/IXokSwX2a4DLu+MgCLtMWNuOa+99i4jeoaffRWocry1sA8lhZkcOd7jcCIiIiKyy2irwHoYeJtwEfUW4SLq8yZ9qoGvnHMl8Q4n0l4PTN/CQT0XRbUt3jqK+dNLOXJ8zLVZRERERETirq1l2lcBqwDM7HDgI+dceVcEE+mIlKrl9Mgra9gOulRWbduLoNOtgSIiIiLSddoawWrgnJvVmUFEdsbofgujtleX70mdS6cwP8WjRCIiIiKyK2p1eTUz+8TMvmtmra0g2Lj/ADP7s5n9Mj7xRNoWqi3niBFrSGlUSy0p25f0NGPqlFzvgomIiIjILqet9asfBf4BrDOzP5rZKWY2zMxyzCzdzPqZ2QQz+7mZvQmsBPYEnu/c2CLbBTZ9TFGhj32Hp5OZYZTV5mNZA7nq7DzdfyUiIiIiXaqte7DuMrP7ganA94GfEV45sDEjvNDFC8B3NJVQupJzjqri+QAUFfopKvSTvft3uKL/AI+TiYiIiMiuqM17sJxzpcBdwF1mtjtwELAbkAFsBr4E5jrnqjszqEgstdtWUle1qWHbLIXMPmM8TCQiIiIiu7J2L3IB4JxbA6zppCwiHRaIjF7VS+/1LXx+TQsUEREREW+0dQ+WSMIK1QWoLvksqi2jYJxHaURERERE2hjBMrMbO3Iy59xvdi6OSPtVbV6Ac3UN2ylpeaTl7uFhIhERERHZ1bU1RfDmdpyj8aIXKrCky1QVz4vazigYSzufKCAiIiIi0inamiLob+N1APA64ZUEl3ZeTJFotRXrqK38plGLkanpgSIiIiLisVYLLOdcMNYLGAo8BnwIjAQuibyLdIlmi1vk7kFKmh4qLCIiIiLe6tAqgpFl2m8Czge2AL8A7nHO1XRCNpGYQsFqqjd9EtWWUXCAN2FERERERBppV4FlZoXArwmPVFURvtfqj865ik7MJhJTdckiQqHtj13zpfYgvdcIDxOJiIiIiIS1tYpgLnAN8BPC91ndDfzeObelC7KJxNR0cYvMgv0xX4pHaUREREREtmtrBGsFkEt4IYtbgW+APDPLi9XZObc8vvFEotUFNlJTviqqTc++EhEREZFE0VaB1SvyfgxwdDvOp2EE6VRNF7dI6zmE1Iw+HqUREREREYnWVoF1UZekEGkHF6qjatPHUW1aml1EREREEkmrBZZz7pGuCtIWM3uV8Ejabc656xu15wF3AicDmcAc4Arn3GdNjs8AfgucS3hk7hPgGufc7C6IL3FQvfVLQnWVDdu+lEzS8/f2MJGIiIiISLS2HjScEMzsLGC/GO0GTAeOJbwQx6mEH4A808wGNOn+APAD4EZgMuH7yV4zs9Gdl1ziKbAxenGLjN6jMZ/fozQiIiIiIs0lfIFlZr2APwJXxtg9BZgInOece9I592qkzQf8stE59gPOJjyy9Q/n3JvA94DVhJeclwQXrN5CTdnSqLaMQk0PFBEREZHEkvAFFnAHsMg592SMfVOAr51zM+sbnHOlwIvASU361QJPN+pXBzwFHGNm6Z0RXOInUPwR4Bq2/T2K8Gf19y6QiIiIiEgMCV1gmdlE4HzgRy10GQUsjNG+CBhoZtmN+q1wzlXG6JcGDI9DXOkkzoWo2vRRVJsWtxARERGRRJSwBZaZ+YFpwP9zzi1uoVs+EOuhxyWR97x29stvIcMlZjbfzOYXFxe3L7jEXU3pEoI1pQ3b5vOT3nu0d4FERERERFqQsAUWcA3hVQFva6WP0XjeWHT7jvSL4py7zzk3zjk3rqCgoLWu0omaPvsqI39ffCma1SkiIiIiiaet52B5wswGAr8GpgLpTe6RSo8sfLGN8AhUrNGn+pGr+lGrEmBgK/1KYuyTBBCs3UbNli+i2jI0PVBEREREElSijmANBTKAxwgXSfUvgF9Evt6H8D1Uo2IcPxJY7Zwrj2wvAoaYWVaMfjXAUiQhVRV/jCPUsJ2aUYg/O1atLCIiIiLivUQtsD4BDo/xgnDRdTjhomg6UGRmh9UfaGY5wImRffWmE34+1umN+qUCZwCvO+eqO+uDyI5zzlHVZHpgZuE4wo8/ExERERFJPAk5RdA5txV4u2l75BfrVc65tyPb04E5wGNmdjXhka1rCd9bdUej831iZk8Df4osnrECuAwYApzTiR9FdkLtthXUVW9u2DZLIaP3GA8TiYiIiIi0LlFHsNrFORcCJgNvAPcAzwFB4HDn3Jom3S8CHgJuBV4GdgeOdc593HWJpSOaLm6RnjcSn7+HR2lERERERNqWkCNYLXHONZsb5pwrAS6OvFo7NgBcGXlJggvVBagu+SyqLbPgAI/SiIiIiIi0T1KPYEn3VbX5E5wLNmynpOXhzxnmYSIRERERkbapwJKE45wjsHFeVFtmgRa3EBEREZHEpwJLEk5dxTrqAusbtRgZBWM9yyMiIiIi0l5JdQ+W7Brmf/gOK76sIFDlyMwwhu0xir5puV7HEhERERFpk0awJKHM+LCERQs+IlDlAAhUOe6buQcz5pa3caSIiIiIiPdUYElCeePNDzBX07BdFezBytLB3D+91MNUIiIiIiLtowJLEoZzjr4W/eyrZdtG4UihuCTYwlEiIiIiIolDBZYkjNqyZfTL2dyw7TCWlO4HQEF+ilexRERERETaTQWWJIzK9e8xYlAaKZFaak3FHlTU5ZKeZkydokUuRERERCTxaRVBSQh1gWKqSxdTVOgH4MtVNXy5bn8K81OYOiWXI8dne5xQRERERKRtKrAkIQQ2zGn4uqjQz+AhgznrRwfq4cIiIiIiklQ0RVA8F6oLENj0UVRbVt+DVVyJiIiISNJRgSWeCxTPw4VqG7ZT/Dmk5+/tYSIRERERkR2jAks85VyIwIYPotoy+x6I+TR7VURERESSjwos8VT1ls8J1mxt2DZLJbPgAO8CiYiIiIjsBBVY4qnK9e9GbWf0GYPP38OjNCIiIiIiO0cFlnimtnwtteWro9qy+k7wKI2IiIiIyM5TgSWeqdzwftR2Ws5wUrP6epRGRERERGTnqcASTwRryqje/GlUW1a/gz1KIyIiIiISHyqwxBOBjR/gCDVsp2b0IS13Tw8TiYiIiIjsPBVY0uVcqJbAhrlRbZl9J+jBwiIiIiKS9FRgSZer2vQJoWBlw7YvJZOMPmM8TCQiIiIiEh8qsKRLOeeaLW6RUTAOX0q6R4lEREREROJHBZZ0qdqyZdQFNjRsGz6y+h7kYSIRERERkfhRgSVdqnL9e1Hb6fkjSUnv5U0YEREREZE4U4ElXaYuUEx16eKotsy+WppdRERERLoPFVjSZQIb5kRt+3sMwJ890KM0IiIiIiLxpwJLukSoLkBg00dRbVlaml1EREREuhkVWNIlAsXzcKHahu0Ufw7p+ft4mEhEREREJP5UYEmncy5EYMMHUW2ZfQ/EfCkeJRIRERER6RwqsKTTVW/5nGDN1oZts1QyC8d7F0hEREREpJOowJJOV7n+3ajtjD5j8KVmeZRGRERERKTzqMCSTlVbvpba8tVRbVn9tDS7iIiIiHRPKrCkU1VueD9qOy1nD1IzCz1KIyIiIiLSuVRgSacJ1pRRvfnTqLasfhM8SiMiIiIi0vlUYEmnCWz8AEeoYTs1ow9puXt6mEhEREREpHOleh1AuqcZH25h7dy3CNZUkplhjBiUxogD9GBhEREREeneNIIlcTdjbjnPvfg+wZpKAAJVjvlfGe+v1OiViIiIiHRvKrAk7h6YvoU9sudGtS3esi/3vxjwKJGIiIiISNfQFEGJu551C+jp39Kw7TAWl44mUBf0MJWIiIiISOfTCJbElQvV8u3dPohqW1a2D5V1ORTkp3iUSkRERESka6jAkrgKbPyQMUOrSYnUUiGXwmclB5GeZkydkuttOBERERGRTqYpghI3oWA1FV+/TVGhH4AvV9Xwv/Wjyc7txdQpuRw5PtvjhCIiIiIinUsFlsRN5fp3CdWFVw4sKvQzoF8PztzvVHx+FVYiIiIismvQFEGJi1BdJYFv3o1qy+o3UcWViIiIiOxSVGBJXFR8PYtQqLph25eSRVb/QzxMJCIiIiLS9VRgyU4L1pQR2DAnqi1rt8PwpaR7lEhERERExBsqsGSnVax7C+fqGrZT/Dlk9T3Qw0QiIiIiIt5QgSU7pa5qM1XF86PaehQdgfn8HiUSEREREfGOCizZKRXr3sQRathOSc8no8/+HiYSEREREfGOCizZYXWV66navCCqLbvoSMyX4lEiERERERFvqcCSHVa+9g3ANWynZvYjvfd+3gUSEREREfGYCizZIbXlq6ne+kVUW/aAozAzjxKJiIiIiHhPBZZ0mHOO8jWvR7X5sweS1muER4lERERERBKDCizpsNqyZdRsWx7Vlj3gaI1eiYiIiMguTwWWdIhzjvK10aNXaTnDScsZ6lEiEREREZHEoQJLOqR6y+fUVqyNasve/WiP0oiIiIiIJBYVWNJuzoWoWPtGVFt63ij8PQZ4lEhEREREJLGowJJ2q9q8gLqqjY1ajOwBR3mWR0REREQk0ajAknZxoToq1s6IasvsM4bUzEKPEomIiIiIJB4VWNIugeL5BGu2NGybpdCj6DseJhIRERERSTwJWWCZ2Wlm9qyZrTKzgJktNrPbzaxnk355Zna/mW0yswozm2Fm+8Q4X4aZ3Wlm30TON8fMDu26T5TcQsFqKr5+K6ots2A8Kel5HiUSEREREUlMqV4HaMEvgNXAdcBaYAxwM3C4mU1wzoUs/NCl6cAQ4CfAFuBaYKaZjXbONV7q7gHgBOBqYDlwOfCamR3knPukaz5S8gps+IBQbXnDtvn8ZBVN8i6QiIiItKqsrIyNGzdSW1vrdRSRpJKamkpGRgYFBQVkZGTs2DninCleTnTOFTfanmVmJcAjwCTgLWAKMBE4wjk3E8DM5gArgF8CP4207QecDVzsnHso0jYLWAT8JnIeacGbHxSzdt4r1NUEyMwwRgxKY8/9JpHi79n2wSIiItLlysrK2LBhA0VFRWRmZhL+m7SItMU5R11dHeXl5axevZq+ffuSm5vb4fMk5BTBJsVVvXmR96LI+xTg6/riKnJcKfAicFKj46YAtcDTjfrVAU8Bx5hZehyjdysz5pbz2qtvUFcTACBQ5Zj/lfHhujEeJxMREZGWbNy4kaKiIrKyslRciXSAmeH3+8nLy2PAgAFs3rx5h86TkAVWCw6LvH8ReR8FLIzRbxEw0MyyG/Vb4ZyrjNEvDRge76DdxeMvr2Z49vyots82j+MfL9V4lEhERETaUltbS2ZmptcxRJJaZmYm1dXVO3Rsok4RjGJmRYSn881wztX/xp8PrIzRvSTyngeUR/ptaaVffvySdh/OOYb7/0uK1TW0VQV7sHjrWIIu6GEyERERaYtGrkR2zs78byjhR7AiI1EvAHXARY13AS7WITG229Mv1rUvMbP5Zja/uDjWrMXuq6p4LkPyVke1LSiZQJ1LoyA/xaNUIiIiIiKJLaELLDPLILxS4FDgmCYrA5YQe/Spfu3wLe3sVxJjHwDOufucc+Occ+MKCgo6lD2ZBau3sG31fxkxKI2USC21PjCQpWX7kp5mTJ3S8Zv9RERERER2BQlbYJmZH3gWGA8c75z7rEmXRYTvr2pqJLDaOVfeqN8QM8uK0a8GWBq/1MnPOUfZiv/gQjUUFfrZd3g6/rR0Ptx4DIX5qVx1dh5Hjs9u+0QiIiIicTZ16lTMjCuvvLJLrvfwww9jZqxcubJDx7399tvcfPPNhEKhqPaVK1diZjz88MPxC9mImXHzzTd3yrmb2tHvTf2xDz74YFzPmUgSssAyMx/wOPAd4CTn3Acxuk0HiszssEbH5QAnRvY17ucHTm/ULxU4A3jdObdjd691U4GNH1JTtqxhu6jQz+lnnMb0P+/DU7cWqbgSERERTwQCAf79738D8Pjjj1NXV9fGEd55++23ueWWW5oVWP3792fOnDmccMIJHiVLDC0VWCeccAJz5syhf//+HqSKn0Rd5OJvhAui24AKMzuw0b61kamC04E5wGNmdjXbHzRswB31nZ1zn5jZ08CfIqNiK4DLCD+g+Jyu+DDJIlhVQvmaV6Pa0nKGk1Ew3qNEIiIiImHPPfccZWVlHH/88bzyyiu8+uqrTJ482etYHZKens6BBx7YdsddVEFBAd3htpyEHMECjou8/5pwEdX4NRXAORcCJgNvAPcAzwFB4HDn3Jom57sIeAi4FXgZ2B041jn3ced+jOQRnhr4LC60fQl2ny+dnCHf1UpEIiIi4rlHHnmEvLw8Hn74YTIzM/nnP//ZrM/NN9+MmbFkyRJOOOEEsrOzGTRoEL/5zW+iRpOqqqq44oor2HvvvcnOzqZfv36ceOKJfPnll61mmDx5MmPHjm3WvmLFCnw+H9OmTePmm2/mlltuAcDv92NmDb9LtTRFcNasWRx11FHk5ubSo0cP9ttvPx544IGG/U899RRHHHEEBQUFZGdnM2bMGB555JF2f+8aW79+PRdccAG77bYb6enp9O/fn8mTJ7Nx48aGPt988w3nn38+ffr0IT09nX333ZfHHnuszXPHmqLY9DNPmjSJWbNm8d577zV8byZNmgTEniJYW1vL9ddfz+DBg0lLS2Pw4MFcf/311NbWNrvGtGnTuPHGG+nfvz+9evXixBNPZO3axks4dI2EHMFyzg1uZ78S4OLIq7V+AeDKyEtiCGz8kJptK6LasgceR0p6XgtHiIiISLLYMPc6ryNE6Tv+dx3q//XXXzNjxgwuueQSCgoKOPnkk/nPf/7Dli1byMtr/rvKd7/7XS666CKuuOIKXnzxRW666SZ23313LroovCB1dXU127Zt4/rrr6d///6UlJRwzz33cOCBB/Lll1/Sr1+/mDl+9KMfccIJJzB37lzGj98+w+e+++6jR48enH322ZSWlrJ27VoeeOAB3n33XVJSWl99+YUXXuDUU0/l4IMPZtq0afTp04dFixaxatWqhj7Lly/ntNNO41e/+hU+n4/Zs2czdepUAoEAl156aYe+l+eddx6rVq3izjvvZPfdd2fDhg28+eabVFaGHxlbUVHBYYcdxpYtW/jd737H7rvvzmOPPcZ5551HZWUll1xySYeu19Q999zDueeeSzAYZNq0aQDk5OS02P+CCy7gX//6F9dddx0TJ05kzpw53HrrrSxfvpwnnngiqu/tt9/OhAkTePDBB9m4cSNXXXUV55xzDrNmzdqpzB2VkAWWdK3w1MD/RrWFpwYe4FEiERERke0effRRQqEQ559/PhD+pfvJJ5/k6aefjllgXHXVVQ3F1JFHHslbb73Fk08+2dCWm5vL/fff39A/GAxyzDHH0LdvX5588kmuuOKKmDmOPfZYhg4dyrRp0xoKrNraWh566CHOOeccevbsSc+ePRkwYAAA3/72t0lNbfnXbeccP/vZzxg9ejQzZ87E5/M1ZG7suuu2F8ihUIhJkybxzTff8Pe//73DBdacOXP43e9+xznnbL9T5vTTG5Yq4KGHHmLJkiXMnDmzYWTpuOOOY8OGDVx//fV8//vfb7NobM3IkSPJycmhrq6uzemSCxcu5Mknn+Smm25qGBk7+uijSUlJ4YYbbuBXv/oV++67b0P/QYMGRRVdxcXFXH311Xz99dfstttuO5y5oxJ1iqB0ke1TA7cPs4anBp6iqYEiIiKSEP75z3+yxx57cNBBBwHhAmS33XaLOU0QaLaIxN57783q1dHP9/zXv/7Ft7/9bXr16kVqaio9evSgvLycxYsXt5jD5/Pxwx/+kKeeeorS0lIAnn/+eTZs2MAPf/jDDn+uxYsXs2rVKqZOndpQXMWyZMkSzjrrLIqKivD7/fj9fu6///5Ws7bkgAMO4M477+Tuu+/ms88+w7nox8XOnj2boqKihuKq3rnnnktxcTGff/55h6+5o2bPnt1w7aZZgGYjU03/u++zzz4Azf7bdzYVWLu4wMYPYkwNPJ6U9F7eBBIRERFpZN68eXz++eeccsopbN26la1bt7Jt2zZOOeUU5syZw1dffdXsmPz86EegpqenU1VV1bD94osvcsYZZ/Ctb32LJ554gg8//JB58+ZRUFAQ1S+W73//+4RCIR599FEA7r33XsaPH8+YMWM6/Nk2b94M0DDiFUt5eTlHHXUUCxYs4P/+7/945513mDdvHhdffDHV1R1fDPvpp59mypQp3HHHHey7774UFRVF3aNWUlIScxW/+mmTJSUtPkI27uqv1TRPS1li/XcH2vxvGm+aIrgLq6va3GzVwPTcPcgoGOdRIhEREekMHb3nKZHUL+bw+9//nt///vfN9v/zn//k1ltv7dA5n3rqKYYPHx612ERtbW27iofevXtz+umnM23aNI455hhmzpwZNd2wI/r06QPAunXrWuwzZ84cVq1axTvvvMPEiRMb2nd0mfrCwkL+9re/8be//Y3FixfzyCOPcNNNN1FQUMBll11Gfn5+zJGx9evXA+HP35L09HRqamqi2uqLyB1RXzCtX7+eYcOGdSiLlzSCtYtyzrEtxtTAnpoaKCIiIgmipqaGp556im9/+9vMnDmz2Wv06NE8+uijzaa5taWysrLZvVGPPvoowWCwXcf/6Ec/YuHChUydOpWcnBzOPPPMqP31IyeBQKDV8+y5554MHjyY+++/v8XPUL/4hN/vb2jbsmULL7zwQruytmavvfbid7/7HXl5eSxcuBCAww47jLVr1/Lee+9F9X3iiScoLCzkW9/6VovnGzRoUMN56r388svN+qWnp7f5vanPAuGCuLHHH38cgEMPPbTNc3hBI1i7qMCGOdRsWxnVlj3oBFLScr0JJCIiItLESy+9xObNm7nrrrua3RME8MMf/pDLLruMt99+m8MPP7zd5z322GN5/vnnueKKK5g8eTIfffQRf/7zn+nVq1e7jj/wwAMZO3Yss2fP5ic/+QlZWVlR+0eOHAnAXXfdxXHHHUdKSgrjxjWfIWRm/OlPf+KUU07hiCOO4NJLL6WgoIAvvviCjRs3cssttzBhwgRycnK4/PLLueWWW6ioqODWW2+lT58+DfeBtVdpaSlHHnkk55xzDiNGjMDv9/PCCy+wZcsWjj76aAAuvPBC7r77bk455RRuu+02BgwYwOOPP84bb7zBtGnTWl3g4swzz+TWW2/ltttu48ADD+Sdd97hySefbNZv5MiR3HPPPTz99NMMGzaMnj17stdeezXrN2rUKM466yxuvvlm6urqmDBhAnPmzOG3v/0tZ511VtQCF4lEI1i7oLqqTbGnBvbZ36NEIiIiIs098sgj9OzZM2qVu8bOOussMjMzO/xMqB/84Af8+te/5umnn+bEE0/k5Zdf5sUXXyQ3t/1/aD7ttNMAYi5uMXnyZH70ox9xzz33cNBBB3HAAS2vzHzSSSfxxhtvAOH7u6ZMmcJ9993H4MGDgfDDd5977jmCwSCnnXYa1157LVOnTm228EN7ZGRkMHbsWP7xj39w2mmn8d3vfpc5c+bw+OOPc9JJJwHQo0cPZs2axdFHH82vfvUrTjrpJBYsWMCjjz7a5hLt1157LT/+8Y/561//ysknn8wXX3zRcK9aY9dccw3f+c53mDp1KgcccECrC4Q88sgjXHPNNTz44IMcf/zxPPDAA1xzzTU7/BywrmAdHVLdVY0bN87Nnz/f6xg7zTnH1i/uo6Z8+7MVfCkZ5O/zM41eiYiIdANffPFFq9O4JD4OPvhgfD4f77zzjtdRpJO09b8lM/vIOddsaFJTBHcxgQ3vRxVXANkDNTVQREREpC3V1dV8/PHHzJgxg/fffz8u90FJ96MCaxdSFyimfM1rUW3puXuS0WesR4lEREREksc333zDhAkT6NWrF9dddx1TpkzxOpIkIBVYuwjnQuEHCrvtS3r6UjK0aqCIiIhIOw0ePLjDKxbKrkcF1i5gxtxy3npzBsPSPiczwxgxKI2iQj/ZAyeTkpbjdTwRERERkW5Dqwh2czPmlvOPfy9hsH82AIEqx6dLq1m5dTAZfTr+xHEREREREWmZCqxu7tGX1nFwn2dJse1TAwO1Gfz93UM1NVBEREREJM40RbAbCwWr2TfzX/RILYtqn7/pcNZsy2rhKBERERER2VEaweqmXKiO0iWP0T9nU1T7sm17s2LbSAryW34Kt4iIiIiI7BgVWN2Qc46yFc9SU7aMEYPSSInUUusqh/LhxqNJT/MxdYqeeyUiIiIiEm+aItgNla95larNCwAoKvQD8MGS3ry3fjIF+X6mTsnlyPHZXkYUEREREemWNILVzVSuf4/K9e9EtQ3avR+X/vjHvPa34Tx1a5GKKxEREUkaDz/8MGZGr1692LJlS9S+uro6zIybb77Zm3A7afDgwVx44YWdcu5JkyYxadKkNvstX76cCy+8kKFDh5Kenk5hYSEHHXQQN9xwQ4ev+fbbb2NmvP322x0+9vnnn+cPf/hDXM/pFRVY3UjV5k/ZtvrlqDafP5tee12Ez6+iSkRERJJXaWkpv//9772OEVfPPffcDhUy8bJq1Sr2339/PvnkE2688UZee+01/vKXvzBhwgSeeeaZLs3SUoE1duxY5syZw9ixY7s0z87QFMFuoqZsGWXL/x3VZr40eu15ASkZ+R6lEhEREYmPo48+mr/85S/8/Oc/p1+/fl7H2SnV1dWkp6czZoy3zyR94IEHKC8v580336R3794N7WeccQZ33nmnh8m2y8nJ4cADD/Q6RodoBKsbqK38htKvHsO5YEOb4SN3j3Pw9yjyMJmIiIhIfFx//fUA3Hbbba32u/nmm2M+6/PCCy9k8ODBDdsrV67EzLj33nu59tpr6devHz179uTcc8+lsrKSpUuXcswxx5Cdnc3w4cN55JFHmp1zwYIFTJkyhby8PDIzMzn44IN5553oWzUuvPBCBgwYwJw5c5gwYQKZmZn88pe/BGJPEVyxYgXnnXce/fr1Iz09naFDh/Kzn/2sYf+8efM47bTTGDBgAJmZmey1115cd911BAKBVr8vsZSUlJCRkUGvXr2a7fP5osuEsrIyfvzjH7PbbruRnp7OXnvtxR//+Eecc61eo6VpkI2ndl544YU88sgjrFu3DjPDzBr+W8WaIuic449//CN77bUXaWlp9O/fnx//+MeUlZU1u8b111/Pn//8Z4YMGULPnj057LDDWLRoUZvfm52hAivJBau3Urr4EUKh6qj2nkNPJT13D49SiYiISHcyY245Z16/ju/8aDVnXr+OGXPLuzxD/S/R9913H6tWrYrbeW+//Xa+/vprHnnkEX7zm9/w9NNPc+mll/Ld736XE044geeee459992Xiy66KOoX848//pgJEyZQUlLCP/7xD5599ll69+7NkUceyUcffRR1jdLSUs4880zOOuss/vvf/3L22WfHzLJixQrGjx/P7NmzueWWW/jvf//LTTfdxKZN2x+7s3r1akaPHs29997Lq6++ys9+9jMefPBBLrroog5/9vHjx1NeXs4ZZ5zB7Nmzqa6ujtkvFApxwgkn8NBDD3HVVVfx4osvcuyxx3LllVfy61//usPXbeqGG27g+OOPp6CggDlz5jBnzhyee+65Fvv/+te/5sorr+Soo47ixRdf5Je//CUPP/wwJ5xwAqFQKKrvY489xssvv8zdd9/NQw89xOrVqznppJOoq6vb6dwt0RTBJBaqq2Tr4ocJ1kZX69kDjiGzj7dDziIiItI9zJhbzl1PbKG6JjxSsbEkyF1PhBeb6OqFs6655hqmTZvGLbfcwoMPPhiXcw4bNqxhdOqYY47hnXfe4dFHH+XRRx/l3HPPBWDcuHFMnz6dZ555hlGjRgFw9dVXM3DgQN566y3S0tIajt9777357W9/y/PPP99wjfLych577DFOOumkVrPcdNNNBAIBFixYwG677dbQfsEFFzR8feqppzZ87Zzj4IMPJicnh/PPP5+//e1vUVP92nLeeefx/vvvc9999/Hss8+SlpbG+PHjOfnkk7n88svJyMgA4JVXXuHdd9/loYceahiNOvroo6moqOCuu+7iyiuvpE+fPu2+blPDhg2joKCAtLS0NqcDlpSU8Ic//IELLriAv/71r0D4+15QUMB5553HSy+9xJQpUxr6+/1+XnrpJfx+f0Pb6aefzty5c5kwYcIOZ26NRrCSlAvVsvWrf1JXtTGqPavwILL6H+pRKhEREelu7p9e2lBc1auucdw/vbTLs+Tn53PVVVfxz3/+k8WLF8flnMcdd1zU9ogRI4DwL+318vLyKCwsZM2aNQAEAgFmzZrF6aefjs/no66ujrq6OpxzHHnkkcyePTvqnKmpqUyePLnNLK+//jqTJ0+OKq6aKisr45prrmHYsGGkp6fj9/s577zzcM6xZMmSdn9uoGGK5LJly/jLX/7CqaeeytKlS/nFL37B+PHjG6Ydzp49G5/Px1lnnRV1/LnnnktNTQ1z5szp0HV3xgcffEB1dXVD8VvvzDPPJDU1lVmzZkW1H3XUUVHF1T777AOERwI7iwqsJORciNJl/6K2PPoHIyNvb7IHnRBz3rGIiIjIjiguCXaovbNdccUV5Ofnc+ONN8blfHl5eVHb9aNRsdqrqqqA8ChKMBjkt7/9LX6/P+r117/+lS1btkRNVSssLCQlJaXNLJs3b2bAgAGt9rnooou49957+elPf8obb7zBvHnz+Nvf/gbQkK+jhgwZwo9//GOeeOIJ1q5dyy9/+Us+++wzHnjggYbPm5+fT3p6etRx9YuNlJSU7NB1d0T9tfr37x/VnpqaSu/evZtlyc+PXuyt/jPs6PeqPTRFMMk45yhf9RLVW6JvzkvrOZicYadjpppZRERE4qcgP4WNMYqpgvy2C4bOkJ2dzbXXXstVV13F1Vdf3Wx//bS2mpqahmIJwsVLvPTq1Qufz8fll1/O+eefH7NP40Ui2vvH7z59+rBu3boW91dVVfHCCy9w8803Ry188dlnn7UzedtSUlL49a9/zR133MHnn38OhIuUkpKSZt/T9evXA7Q6LTEjI4Oampqotp0pyOoLpvXr1zdM14TwM9E2b97coSmSnUW/jSeRGXPLufH3z/KvZ2fw5rwK1m2sBSA1sy+5e5yH+fxtnEFERESkY6ZOySU9LbpASE8zpk7J9SgR/OhHP6KoqKhhZcHGBg0aBMDChQsb2rZu3cr7778ft+v36NGDQw45hAULFjB27FjGjRvX7LUjjj76aF566SW++eabmPurq6sJBoNRU94g/DDmHbFu3bqYqwB++eWXwPZRosMOO4xQKMS//x39SKDHH3+8zfumBg0aFPXfAuCll15q1i89Pb1dKyEeeOCBpKen89RTT0W1P/3009TV1XHYYYe1eY7OphGsJDFjbjn/mT6b/fPCc3oDVY5Pl1YT8uUw5sgL8aVmepxQREREuqP6hSzun15KcUmQgvwUpk7J7fIFLhpLT0/nxhtv5JJLLmm277jjjiM3N5cf/OAH3HLLLVRXV3PHHXeQnR3fvH/4wx849NBDOeaYY/j+979P//792bRpEx9//DHBYJD/+7//6/A5b7nlFl5++WUmTJjAddddx/Dhw1m3bh2vvvoqjz32GLm5uRx44IHcdddd9O/fnz59+vDggw+2OurVmttvv50333yTCy+8kDFjxuD3+/n000+544476N27d8PKhMcddxwTJ07k0ksvpbi4mFGjRvHKK69w//33c+2117a6wMWZZ57JxRdfzBVXXMHkyZNZsGBBzIJw5MiRlJSU8Pe//51x48aRkZHRcL9UY/n5+Vx55ZXcfvvt9OjRg+OPP54vvviC66+/nokTJ3LCCSfs0PcinlRgJYnpr/2PsXmvRbUFajOYNncK/zjeu78giYiISPd35PhsTwuqWC666CLuvPPOZgs79OrVi5deeokrrriC733vewwYMIAbb7yRGTNmRD1LaWeNHTuWefPmccstt/DTn/6U0tJSCgoKGDt2LJdeeukOnXPw4MF8+OGHXH/99Vx77bVs27aNoqKiqNUHn3zySS677DIuv/xyMjMz+d73vsfdd9/drkU0mjrvvPOoq6vj0Ucf5fbbb6eiooL+/ftz1FFHccMNNzTcD+bz+Xj55Ze57rrr+P3vf8/mzZsZPHgwf/jDH/j5z3/e6jUuuOAC1qxZwwMPPMC0adM45JBDeO655xg+fHhUv6lTp/LBBx9w3XXXsXXrVgYNGsTKlStjnvO2226joKCAe++9l3vuuYfevXtz/vnnc/vttzd7fpcXrK2Hg0nYuHHj3Pz58z27/k+ue4bRvbevSBNyKbz59ekUVw3gzXsGepZLREREEssXX3zBt771La9jiCS9tv63ZGYfOeeazQf1vsSTdin2HcQHG4/BYTiMdzecwMaqAZ7dYCoiIiIiIs1pimCSmDoll7ue2JfANz3okVrGmoo9Pb/BVEREREREoqnAShLbbzDdg6UlQQoT4AZTERERERGJpgIriSTiDaYiIiIiIrKd7sESERERERGJExVYIiIiIt2MVokW2Tk7878hFVgiIiIi3Yjf7ycQCHgdQySpBQIB0tPTd+hYFVgiIiIi3UhhYSHr1q2jsrJSI1kiHeCco7a2lpKSEtauXUvv3r136Dxa5EJERESkG8nJyQHg66+/pra21uM0IsklNTWVjIwMBg4cSEZGxo6dI86ZRERERMRjOTk5DYWWiHQtTREUERERERGJExVYIiIiIiIicaICS0REREREJE5UYImIiIiIiMSJCiwREREREZE4UYElIiIiIiISJ6YH0LWPmRUDq7zOEdEH2OR1CEkq+pmRjtLPjHSUfmako/QzIx2VaD8zg5xzBU0bVWAlITOb75wb53UOSR76mZGO0s+MdJR+ZqSj9DMjHZUsPzOaIigiIiIiIhInKrBERERERETiRAVWcrrP6wCSdPQzIx2lnxnpKP3MSEfpZ0Y6Kil+ZnQPloiIiIiISJxoBEtERERERCROVGCJiIiIiIjEiQqsJGFmu5vZM2ZWamZlZvYfMxvodS5JTGZ2mpk9a2arzCxgZovN7HYz6+l1NkkeZvaqmTkzu9XrLJK4zOx4M5ttZuWRf5/mm9kRXueSxGRmB5vZ62a2MfLz8rGZXex1LkkMZjbAzP5iZnPMrDLyb9DgGP3yzOx+M9tkZhVmNsPM9vEgckwqsJKAmWUBbwEjgAuA84A9gJlm1sPLbJKwfgEEgeuAY4G/A5cBb5iZ/ncvbTKzs4D9vM4hic3Mfgi8AHwEfBc4Hfg3kOVlLklMZrYvMAPwAz8ATgXmAQ+Y2WVeZpOEMRz4HrAFeCdWBzMzYDrh329+QvjnyE/49+IBXZSzVVrkIgmY2c+APwB7OeeWRtqGAEuAXzrn/uBlPkk8ZlbgnCtu0nY+8AjwHefcW94kk2RgZr2AL4ErgCeA25xz13saShJO5K/KXwDXOuf+5G0aSQZm9jvCfwDMd86VN2r/AHDOuYM8CycJwcx8zrlQ5OupwD+AIc65lY36nAQ8DxzhnJsZacsFVgCPOed+2tW5m9JfspPDFOCD+uIKwDm3AngPOMmzVJKwmhZXEfMi70VdmUWS0h3AIufck14HkYR2MRAC7vU6iCSNNKAWCDRp34p+JxWgvrhqwxTg6/riKnJcKfAiCfJ7sX6Yk8MoYGGM9kXAyC7OIsnrsMj7F56mkIRmZhOB84EfeZ1FEt5EwiOdZ5rZMjOrM7OlZna518EkYT0cef+zme1mZr3M7AfAd4A/ehdLkkxrvxcPNLPsLs7TTKrXAaRd8gnPRW2qBMjr4iyShMysCPgNMMM5N9/rPJKYzMwPTAP+n3Nusdd5JOHtFnndSfh+z2WE78H6q5mlOufu9jKcJB7n3EIzmwQ8x/Y/4tQClzrnnvIqlySdfGBljPaSyHseUB5jf5dRgZU8Yt0sZ12eQpJO5C85LwB1wEUex5HEdg2QCdzmdRBJCj6gJ3Chc+4/kba3IvdmXWtmf3a60VsaMbM9gGcJjzRcSniq4EnAvWZW5Zx73Mt8kjSMBP+9WAVWcthCuFpvKo/YI1siAJhZBuGVdoYChznn1nocSRJU5LEPvwamAulmlt5od3pk4YttzrmgF/kkIW0mvKLtG03aXye8uld/4OuuDiUJ7XeER6wmO+dqI21vmllv4G4ze7Kd9+DIrq2Eln8vhgT43Vj3YCWHRYTnmzY1Evi8i7NIkohM93oWGA8c75z7zONIktiGAhnAY4T/cap/QXjVry1AwjxjRBLCohba6/+KrF+Upal9gAWNiqt6c4HeQGHXR5Ik1Nrvxasbr1DpFRVYyWE6cKCZDa1viEzBODiyTyRK5FlXjxO+cfgk59wHHkeSxPcJcHiMF4SLrsOBpTGPlF3Vc5H3Y5q0HwOsdc6t7+I8kvjWA6PNLK1J+7eBKrbfQyPSmulAkZnVL96FmeUAJ5IgvxdrimBy+AfwY+AFM7ue8LzT3wJrCN+QLtLU3wjfbH4bUGFmBzbat1ZTBaUp59xW4O2m7eHnObLKOddsn+zyXgFmAtPMrA+wHDgNOBrd7ymx/ZXwg6hfNLN7CN+DNQU4C/ijc67Gy3CSGMzstMiX+0fejzOzYqDYOTeLcBE1B3jMzK4mPMPiWsKj53d0dd5Y9KDhJBG5P+KPwFGEf4DeBH7e+MFrIvXMbCUwqIXdtzjnbu66NJLMzMyhBw1LCyJ/Nb6dcGGVR3jZ9v9zzj3haTBJWGZ2HOEFdUYRnpa8DLgPmKZ7PAUa/t2JZZZzblKkTz7w/4CTCf8czQGudM4t6IqMbVGBJSIiIiIiEie6B0tERERERCROVGCJiIiIiIjEiQosERERERGROFGBJSIiIiIiEicqsEREREREROJEBZaIiIiIiEicqMASEZGkYWYnm9mV7ew7ycxco9fgTo7Xaczs/kaf412v84iISMtUYImISDI5GWhXgdXI5cBBwDdxT9N1fkf4M/zP6yAiItK6VK8DiIiIdLLPnXMfeB0iFjNLd85Vt9XPObccWG5mZejfbhGRhKYRLBERSQpm9jBwAVDUaLrcyh04z0tm9nGM9iFmFjKzHzZpe9zMis2s2sw+MbPvNjluuJk9amYrzCxgZsvN7O9mltc0v5mtNbODzOx9MwsAd0T2nW1m/zOzcjMrNbPPGucQEZHkob+CiYhIsvgtUAAcAEyJtLU5+hPDPcDLZjbeOTe3UfslQAXwBICZ7Q58CGwErgCKgTOAZ83sZOfc9MhxuwFrgZ8DW4ChwHXAK4Sn9TWWCzwF/L9In4CZTQQeA/4MXE34j58jgF478NlERMRjKrBERCQpOOeWmVkxULOTU/5eBZYDPwTmApiZH7gIeNw5ty3S72bAgMOcc5sjba9FCq/fANMjuWYDs+tPbmbvA0uBd8xsjHOu8X1T2cC5zrkXGvX/BbDVOffzRv1e34nPJyIiHtIUQRER2aU450LANOBMM8uNNJ8M9I201zuW8ChUqZml1r+A14D9zCwHwMzSzOw6M/syMu2vFngnco69mly+DnipSds8IM/MHjOzyWbWKy4fVEREPKECS0REdkUPEP438LzI9qXA3CajTYXA+YQLpsavOyP7e0febyc82vUYcAIwHjglsi+jyXU3OueCjRucc7OA04HdgeeAYjObYWb77sTnExERj2iKoIiI7HKcc5vN7N/AD83sNeBwYGqTbpsJj0T9voXTfB15PxP4p3Pu1vodZpbd0qVbyPMM8EzkuEmRa75qZgMiI24iIpIkVGCJiEgyqQYy43Sue4A5wP1AGeHFJxp7lfAiFYucc4FWzpNFeGSrsYt2JJBzrhx4ycyGAncTHiUr3pFziYiIN1RgiYhIMvkcyDezy4D5QJVz7rMdOZFz7oPIcu2HAn9xzlU26XIj4UUwZpvZX4GVQB6wNzDUOXdxpN+rwAVm9hnhxS1OASa0N4eZ/Ybw/V8zCY+KDQB+CnzinFNxJSKSZFRgiYhIMrkfOBD4HeFlzFcBg3fifM8AY4le3AIA59xqMxtH+P6q3xFeIn4zsBB4pFHXnxBebfC2yPYrwFlEVihshw8JF1R/BPIJLwv/OnBDxz6KiIgkAnMu5nRwERGRpGZmkwiPCh0JzHLO1cXo8x4Qcs4d0rXpOsbMfIQX5XgTSHHOTfQ4koiItECrCIqISHc3A6g1s8EAZpZuZgeZ2Q2Ep/Ld2drBCeI+wvd5Hep1EBERaZ1GsEREpFsys55EP4fqU+dcTaTQWgFsBe5xzv3ag3gdYmaDCE9RBNjmnFvsZR4REWmZCiwREREREZE40RRBERERERGROFGBJSIiIiIiEicqsEREREREROJEBZaIiIiIiEicqMASERERERGJk/8PWUBqgaQipa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TextBox 35"/>
          <p:cNvSpPr txBox="1"/>
          <p:nvPr/>
        </p:nvSpPr>
        <p:spPr>
          <a:xfrm>
            <a:off x="158982" y="1274596"/>
            <a:ext cx="1957185" cy="215444"/>
          </a:xfrm>
          <a:prstGeom prst="rect">
            <a:avLst/>
          </a:prstGeom>
          <a:noFill/>
        </p:spPr>
        <p:txBody>
          <a:bodyPr wrap="square" lIns="0" tIns="0" rIns="0" bIns="0" rtlCol="0">
            <a:spAutoFit/>
          </a:bodyPr>
          <a:lstStyle/>
          <a:p>
            <a:pPr>
              <a:spcBef>
                <a:spcPts val="0"/>
              </a:spcBef>
            </a:pPr>
            <a:r>
              <a:rPr lang="en-GB" sz="1400" b="1" dirty="0" smtClean="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rPr>
              <a:t>Density Dependence:</a:t>
            </a:r>
            <a:endParaRPr lang="en-GB" sz="1400" dirty="0">
              <a:solidFill>
                <a:schemeClr val="accent5">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p:cNvSpPr txBox="1"/>
          <p:nvPr/>
        </p:nvSpPr>
        <p:spPr>
          <a:xfrm>
            <a:off x="4471091" y="3823766"/>
            <a:ext cx="1957185" cy="215444"/>
          </a:xfrm>
          <a:prstGeom prst="rect">
            <a:avLst/>
          </a:prstGeom>
          <a:noFill/>
        </p:spPr>
        <p:txBody>
          <a:bodyPr wrap="square" lIns="0" tIns="0" rIns="0" bIns="0" rtlCol="0">
            <a:spAutoFit/>
          </a:bodyPr>
          <a:lstStyle/>
          <a:p>
            <a:pPr>
              <a:spcBef>
                <a:spcPts val="0"/>
              </a:spcBef>
            </a:pPr>
            <a:r>
              <a:rPr lang="en-GB" sz="1400" b="1"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Seasonality:</a:t>
            </a:r>
            <a:endParaRPr lang="en-GB" sz="14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p:cNvSpPr txBox="1"/>
          <p:nvPr/>
        </p:nvSpPr>
        <p:spPr>
          <a:xfrm>
            <a:off x="4536908" y="392729"/>
            <a:ext cx="4424177" cy="1384995"/>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Parameters:</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a:latin typeface="Open Sans" panose="020B0606030504020204" pitchFamily="34" charset="0"/>
                <a:ea typeface="Open Sans" panose="020B0606030504020204" pitchFamily="34" charset="0"/>
                <a:cs typeface="Open Sans" panose="020B0606030504020204" pitchFamily="34" charset="0"/>
              </a:rPr>
              <a:t>K = 1000, </a:t>
            </a:r>
            <a:r>
              <a:rPr lang="en-GB" sz="1000" b="1" dirty="0">
                <a:latin typeface="Open Sans" panose="020B0606030504020204" pitchFamily="34" charset="0"/>
                <a:ea typeface="Open Sans" panose="020B0606030504020204" pitchFamily="34" charset="0"/>
                <a:cs typeface="Open Sans" panose="020B0606030504020204" pitchFamily="34" charset="0"/>
              </a:rPr>
              <a:t>N0 = </a:t>
            </a:r>
            <a:r>
              <a:rPr lang="en-GB" sz="1000" b="1" dirty="0" smtClean="0">
                <a:latin typeface="Open Sans" panose="020B0606030504020204" pitchFamily="34" charset="0"/>
                <a:ea typeface="Open Sans" panose="020B0606030504020204" pitchFamily="34" charset="0"/>
                <a:cs typeface="Open Sans" panose="020B0606030504020204" pitchFamily="34" charset="0"/>
              </a:rPr>
              <a:t>200 and 300</a:t>
            </a:r>
            <a:r>
              <a:rPr lang="en-GB" sz="1000" dirty="0" smtClean="0">
                <a:latin typeface="Open Sans" panose="020B0606030504020204" pitchFamily="34" charset="0"/>
                <a:ea typeface="Open Sans" panose="020B0606030504020204" pitchFamily="34" charset="0"/>
                <a:cs typeface="Open Sans" panose="020B0606030504020204" pitchFamily="34" charset="0"/>
              </a:rPr>
              <a:t>, </a:t>
            </a: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r : is a function of N</a:t>
            </a:r>
            <a:r>
              <a:rPr lang="en-GB" sz="1000" dirty="0" smtClean="0">
                <a:latin typeface="Open Sans" panose="020B0606030504020204" pitchFamily="34" charset="0"/>
                <a:ea typeface="Open Sans" panose="020B0606030504020204" pitchFamily="34" charset="0"/>
                <a:cs typeface="Open Sans" panose="020B0606030504020204" pitchFamily="34" charset="0"/>
              </a:rPr>
              <a:t>, with N modelled as a 2</a:t>
            </a:r>
            <a:r>
              <a:rPr lang="en-GB" sz="1000" baseline="30000" dirty="0" smtClean="0">
                <a:latin typeface="Open Sans" panose="020B0606030504020204" pitchFamily="34" charset="0"/>
                <a:ea typeface="Open Sans" panose="020B0606030504020204" pitchFamily="34" charset="0"/>
                <a:cs typeface="Open Sans" panose="020B0606030504020204" pitchFamily="34" charset="0"/>
              </a:rPr>
              <a:t>nd</a:t>
            </a:r>
            <a:r>
              <a:rPr lang="en-GB" sz="1000" dirty="0" smtClean="0">
                <a:latin typeface="Open Sans" panose="020B0606030504020204" pitchFamily="34" charset="0"/>
                <a:ea typeface="Open Sans" panose="020B0606030504020204" pitchFamily="34" charset="0"/>
                <a:cs typeface="Open Sans" panose="020B0606030504020204" pitchFamily="34" charset="0"/>
              </a:rPr>
              <a:t> order polynomial.</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Notes:</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If the population starts from less than 250 individuals, the growth rate will be negative, and the population will get extinct. Biologically, this could be explained from the difficulty to find mates if the population is sparsely distributed</a:t>
            </a:r>
            <a:r>
              <a:rPr lang="en-GB" sz="1000" dirty="0" smtClean="0">
                <a:latin typeface="Open Sans" panose="020B0606030504020204" pitchFamily="34" charset="0"/>
                <a:ea typeface="Open Sans" panose="020B0606030504020204" pitchFamily="34" charset="0"/>
                <a:cs typeface="Open Sans" panose="020B0606030504020204" pitchFamily="34" charset="0"/>
              </a:rPr>
              <a:t>.</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p:cNvSpPr txBox="1"/>
          <p:nvPr/>
        </p:nvSpPr>
        <p:spPr>
          <a:xfrm>
            <a:off x="4467291" y="116632"/>
            <a:ext cx="1957185" cy="215444"/>
          </a:xfrm>
          <a:prstGeom prst="rect">
            <a:avLst/>
          </a:prstGeom>
          <a:noFill/>
        </p:spPr>
        <p:txBody>
          <a:bodyPr wrap="square" lIns="0" tIns="0" rIns="0" bIns="0" rtlCol="0">
            <a:spAutoFit/>
          </a:bodyPr>
          <a:lstStyle/>
          <a:p>
            <a:pPr>
              <a:spcBef>
                <a:spcPts val="0"/>
              </a:spcBef>
            </a:pPr>
            <a:r>
              <a:rPr lang="en-GB" sz="1400" b="1" dirty="0" err="1"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Allee</a:t>
            </a:r>
            <a:r>
              <a:rPr lang="en-GB" sz="1400" b="1" dirty="0" smtClean="0">
                <a:solidFill>
                  <a:schemeClr val="accent3"/>
                </a:solidFill>
                <a:latin typeface="Open Sans" panose="020B0606030504020204" pitchFamily="34" charset="0"/>
                <a:ea typeface="Open Sans" panose="020B0606030504020204" pitchFamily="34" charset="0"/>
                <a:cs typeface="Open Sans" panose="020B0606030504020204" pitchFamily="34" charset="0"/>
              </a:rPr>
              <a:t> effect:</a:t>
            </a:r>
            <a:endParaRPr lang="en-GB" sz="14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TextBox 45"/>
          <p:cNvSpPr txBox="1"/>
          <p:nvPr/>
        </p:nvSpPr>
        <p:spPr>
          <a:xfrm>
            <a:off x="4352336" y="4196451"/>
            <a:ext cx="2187094" cy="615553"/>
          </a:xfrm>
          <a:prstGeom prst="rect">
            <a:avLst/>
          </a:prstGeom>
          <a:noFill/>
        </p:spPr>
        <p:txBody>
          <a:bodyPr wrap="square" lIns="0" tIns="0" rIns="0" bIns="0" rtlCol="0">
            <a:spAutoFit/>
          </a:bodyPr>
          <a:lstStyle/>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Parameters:</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K = 1000, N0 = 100, </a:t>
            </a: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r : dependent on sin(2</a:t>
            </a:r>
            <a:r>
              <a:rPr lang="el-GR" sz="1000" b="1" dirty="0" smtClean="0">
                <a:latin typeface="Open Sans" panose="020B0606030504020204" pitchFamily="34" charset="0"/>
                <a:ea typeface="Open Sans" panose="020B0606030504020204" pitchFamily="34" charset="0"/>
                <a:cs typeface="Open Sans" panose="020B0606030504020204" pitchFamily="34" charset="0"/>
              </a:rPr>
              <a:t>π</a:t>
            </a:r>
            <a:r>
              <a:rPr lang="en-GB" sz="1000" b="1" dirty="0" smtClean="0">
                <a:latin typeface="Open Sans" panose="020B0606030504020204" pitchFamily="34" charset="0"/>
                <a:ea typeface="Open Sans" panose="020B0606030504020204" pitchFamily="34" charset="0"/>
                <a:cs typeface="Open Sans" panose="020B0606030504020204" pitchFamily="34" charset="0"/>
              </a:rPr>
              <a:t> t)</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35" name="AutoShape 2" descr="data:image/png;base64,iVBORw0KGgoAAAANSUhEUgAAA1gAAAGoCAYAAABbkkSYAAAAOXRFWHRTb2Z0d2FyZQBNYXRwbG90bGliIHZlcnNpb24zLjMuMiwgaHR0cHM6Ly9tYXRwbG90bGliLm9yZy8vihELAAAACXBIWXMAAAsTAAALEwEAmpwYAAEAAElEQVR4nOz9d3gk133nC39OVScADTSAGQxzFHMYZgyzGMBhhrJkK9iiBMnS2vvu2t699uZdh7vvfffacpBkBYiSrEQqUmAegmKmSAzDMIuZFEUqgAQHQAMdq877R6HRVdU9MwgVTlXX93nwzHSju6tw+oRf/H6FlJIECRIkSJAgQYIECRIkSLB+aGHfQIIECRIkSJAgQYIECRLEBYmDlSBBggQJEiRIkCBBggQeIXGwEiRIkCBBggQJEiRIkMAjJA5WggQJEiRIkCBBggQJEniExMFKkCBBggQJEiRIkCBBAo+QCvsGwsbGjRvlwQcfHPZtJEiQIEGCBAkSJEiQIEJ4+OGH35RSDrmf73gH6+CDD+ahhx4K+zYSJEiQIEGCBAkSJEgQIQghXm33fFIimCBBggQJEiRIkCBBggQeIXGwEiRIkCBBggQJEiRIkMAjJA5WggQJEiRIkCBBggQJEniExMFKkCBBggQJEiRIkCBBAo+QOFgJEiRIkCBBggQJEiRI4BESBytBggQJEiRIkCBBggQJPELiYCVIkCBBggQJEiRIkCCBR0gcrAQJEiRIkCBBggQJEiTwCImDlSBBggQJEiRIkCBBggQeIXGwEiRIkCBBggQJEiRIkMAjJA5WggQJEiRIkCBBggQJEniExMFKkCBBggQJEiRIkCBBAo+QCvsGEqiHyaki4xOzTM8YDA3qjI0WGBnOh31byiAZn10jGZvdIxmfBAm8RbKmdo9kfHaNZGx2j2R81gchpQz7HkLFqaeeKh966KGwb0MZTE4V+dw1b5PK6QhNsDhfRxfw5x8e6PiFNTlV5J9/8DYVQ5Dr1jFqJgvzBtmMSMYH+IfvvcX19y7Q1aOjpwTlRQONZO5Ac+6Ua5DOakgJpQWDbDqZO2CNz9dumGXngkTXoVKWbOjTkgN9CTfdP8/VN82xWJbUa5LujOBPPtDf8WMzOVXk7777NiIl0FOCWlVSLZv09WjJ+LB0nl+7Ez2rIU1JacHANGD0nB7+/e9vCPv2QkVj7mhpjXRWo1oxKS8YydxZwuRUkb+/5m3SXTpCwOK8kdiCu4AQ4mEp5anu55MSwQQOfOFHO+kqpMl262RyGoWNaeom/H//dYbJqWLYtxcaGpuxTOn0DabJ5DS6elP09qeoVCX//IO3w77FUDE5VeSW7SUG98rQ3Zci261T2GDNnfGJ2bBvL1RMThX5+++9jd6dorAxQ3dvip6+5txJxqfI56+bxcik6B1I092Xpn8ozVtzJn/33bc7et8BuPnn83x9cgEtlyLfn6Z/KINMa/z/vtXZezJYe4ue0cj3p+nKp+gbTDO4V4aFikzmDjB+/SzdfSly3Tpd+RSDmzJ09ehM3LPQ8WPz+R/sREtr9BRSZHIa+YI1f+YXk30H4PM/3El3X5psl04mp9O/MY1BYguuBomDlWAZ2x6YR+tKoeli+TkhBH2DaUxJR2864xOzaGmNXI/ueD7brZPJaswvyI4dG7AO8t6BFEJrzh2EIF9I8bsZo7PHZmIWLaORSju322yXTiot+N2MEdKdqYHx62fJdDnXlRCCnj49cUCB79xedK4rrH1HaqLjx2Z6p0FXr3PuaHoyd8AKXCzUBEJ37sk9hRR6urPnzuRUkYWKpKfPOXcajlanz53bHpyHjI6Wcs6dwmAa6GxbcDVIHKwEy/jGrfPoKdHyvJ4SdHV39oE1PWPQldfb/i7fb7UydurYAMyVJEK0zp10ViOT0zp6Q56eMch1t587Pb3W3OnUsQGYLwNt5k4mZ5WadrIDeusD81TM1rEB6OrROzp4MTlVpDuvt913MlkdoVlrrxPRKA3s6mm/7+S6tI4dG7DO6nwh1XbfyS6VxHXy+Hz95nkyuVb3QGiCrnxn24KrQeJgJVjGYnXXv2sstk7ddDYNOTN7dmi6IJ0RHTs2k1PFXToQYBmCnbwh9/fru5w76ZzW0dHk2x6cb8kK29EIanSiEzE5VeRffjrXkr1qINelIUTnRpPHJ2Z36UAgINetk+9pP3Zxh1VxIWAXf362y3JAO3HeALy50yCd3YX5Kyx7Z2hw1/tS3FGs7Pp3mZw1Lp1q76wGiYOVAIBtD7aPWDSQzliHeaduOkcfmt3t79PZztyQG42wqczu5o51ynfihjw5VcTchXPVQCbbudHkq29qnzVvILu0J3WiA9ooS94lhCDbwZUFOxdk2wxEA7lunVK5M0u3p2cMMrtyILCCgnpKdKxzvmlo9wTa2S6N04/NBXQ3akFKSX//rm0ZPSXQddGxwYvVIHGwElgMZz+adRxW0pAYdRvDpLCciE7cdG57cJ6nfllzPFermI7HXd0WhWmnYXxiFnTnNlKvmZiGfe4IUhnRkQ7o+MQsaZfzWSk5nal0pjOdc4D5kpPFtloykGbzOaFZhmAnOqDTM0ZL3155wT13Ojd4sXGDc81USwbYppOeEkg6Mzs8tEFHd82datl5ZmW7Otc5v2C4x3Fsuc/zTFbj1qnFjnQ+b7y/iGnflqWkXnWNT07r2ODFapA4WAkYn5hFuIzkSsVs2ZAzWY1bH+y8TefqG+eQ9kiphOJsfdkfFcIyBMcnZjtubKZnjGUjr4FKyWw9sDKd6ZzPzJnOwIUpWZx3GsO5Lo1PXtkX9K0pgQFXpLRaMalVnU5XukOd801DKUeJl1mXlBdbnXPozMqCLcd3O4zkStmk5jIEUx1aun3CEc691qiZrc55tnPL/udK0jF3SgsGZt0ZFJSi85zzyaki4zfMUa03n6tVJZVSq4NVNzqzsmA1SBysBFak1GUkV8sm1Ypz483ktI6MeO0sOg2+WtXEqFt6NLoGUgICdi52HjXw0KDeEmWvVUwwnRtyukOd86GNzlKUWnUpM7ykPygEmNJy4jttbKSUbD4y54wkV1ujpZ2aHb7s7LxzbGom0pTYW7I0XZDLiY4bn20PzPPQcxUMW/zCqJnUay4HK915zvnkVJHtzzqbaKoViS6c55iesnq0Om18brxvnu2/qDSdCCmpVkyqlda502nOZ7uKlGrZpFJOMudrQeJgJbCMZFcfRK1qUqs0DUGwDvNOZNfZ4DqAGod4vWpi2PbkdEZ0nAP68Sv6yLicc12A5tIv78SxATj/NGeUvV4zyWYER+6fbjrnwGyp88gKimXJ3hvSbD4sS1dWgLTEhc/ZnCNj80uzu+kliTOKFWeUPaPBX3xskDOPy9GVFQigKyu4qsPEmBsl7aWKtXikBCEll53Rg8uHINfVec65VZHSep6ndGuc7Oju1jpufL4zWXSc27WqBElr9rMDnfPpGYN02hVsr5iYhtU2sgxhlW532visFp15ciVw4COX9KHbNmTTkGRSgr4ezdmHRWduOmee4DaSJdmMaCmhbGRyOskBPfGo7mUDWQC5lKX0Pjffpg+rAyOC+2zKOManr0vw5x8e4KVfVTveOb/p50Umty+w4zkr2v7OE7q45m/248TDMo6xqUv4++91lvN524Pz3LWj7CjVKS2V6Zx+TI6jDsqQywrKFclP7+0s0djxiVlnyTZQLpk88FSZP3pXn8P5PPXYHBec1hPOjYaE6beNlv6rWsWkuCC54OQux/j8/sV9HeWcAxRd5W4Nx6rusnWyuc5zPoc26E7nXFoVF709whFsB+jq6rzxWS0SBysBxx7e5TACuzKWkfwnH+h3NA1DZy6qTbYouwD6eywjuT/vytwsZQE7yQGdfGiBX7xapVyR5LKCszfnGBnOMzSot5TrdFrEyzAlT7xUcYzPxy7uZWQ4z5tv1R2v7TTnfHKqyLU/K1KqSCRQqkgmpyxH4es3zFFxleuYHdYPcfWNc9hHQErJ4qLJ+MQsL79W4fEXKstjt1DprOzn9IyBnm7N0EzPGFx2Rp4rzsxz4hEW6+sjv6jwkf/xRseMDcCmDc6yZLMukdI6l846vsvhnN/cgWXbhYLzDDJqlpHTncHhfJ54RI5zTuos5/xDF/U5gslG3Qom/9sPDHDZGT2O8XnvBb0d55yvFrvnqkzQEdhZNNl/U5r9N1kq3ccekObkd2QA+PWsyeSO8rKBuPWUfEctqpt/Ps/195WW//6Tj8zyH9+3CU0TmFLy9dsXl6Ptmi7IZTunH2JyqshP7l5AX2q0L1UkN91T5NCNVlnOFybmHK/P5TTGRjuHzOGG+4o89nxleX4sLJr807U7SeuCgbzmMKAbGeROcUDHJ2ZBc8b3SksOxPSMQU9BkEo3f9dpTII75yW9G5qP60vEH9MzBtfdOY9hq6FMpZvZz07Ym4cGdWquErh6XTI0aIkOT8/UePyF5rrbuWD1xgIdMT7vPi/PdQ+Ulv/++pKRPDZa4LmXK46xKVU7a2wATjwyx0O/qLSMz7/9wABlTV8Oiu14rsJVf/trPnFZ52T5jn5Hjs2/MZaDgl0ZwWc/PMDIcJ6XflsnlW2eT/t2yFm1HgSewRJC7C+E+GchxM+FEItCCCmEONj1mm8sPd/u5xeu1+aEEP9HCPFrIURp6XPPDfSPijgeeLrE5PYFbrjXKtl5/pfl5d9dcHI3I6f1cMXZeUZO62G/vTIh3mmwmJwq8sWfzDqi7A8/U+ZnDy0AsHVLL1uOzjqiOp9+T3/HbMaWkew0dEolc9nQ+9AFecfYbD2jp2PGBuD7dzhr/etVc9kQHhstoNnTwwK6ujrHOZ+eMVr0r+o1KwsxNKi3lOukOiz7Oej6Wxul2kODOr9700DaynWEJhBa52Q/P3llX4vGU0qwvHbu27HoKr/tLHKmIw/JOSou8jmrImVkOM/3J+ccY6OnOmtsKjXJpkFbRYqEDX3a8vj8+ndVR3Z4dqGziKsawfaGzfeXHxtcPrMHejR+9bvasq34zZs7jzV5tQgjg3UY8EHgYeAeYGub1/w18CXXcwcD3wMmXM9/Dbgc+I/AS8AfA7cKIc6QUu7w7K5jismpInc/VsJc4gMuVST/esMcG3o0Robz9C8tquUyp4wgVatz0ZbekO/cf4xPzC6PSwPlsumIFJ98RI4NA81Q+zGHdY4DOj1jsGFf5xZSr8llQ++i03qoaU1Dsbers4QJ5xdNcvmmIdhwGqZnDEaG8zz7G4OpZyvL2dEPXNk5ZAVDG3RMzVnrbxqwadDKfv7jD3c6Xp/Naoxd2hljA3D+qd3c/mh52Rg2bFmI8YlZqnVJylYml0pZWdFOwOmbe3joVcN2JsGnf39gee3MvG3QO9gci0Z2uFMc0J0LzoqUM47McNg+1v+n3zIY2EtHa2QABegd1Bs7u2gtqMb4FLoFo8Pdy7+/86FFDFtmPZUWzC90TnZ4+y/KPPRc80zqEjmOO9CyabY/teDIfpZrVm8sdE72c7UIw8G6W0q5F4AQYow2DpaU8kXgRftzQoiLlv77TdtzJwAfBj4hpfz60nN3AU8BfwWM+vEHxAnj189iZm3TQEpHFuL+xxZ47PnKsvBcqSr5h2t3IoSI/aKanjHI97dxIGx6IoUejV89VV4+7G+9V/LxrZ1RRrlpo479WDYNq9Z/01L0va/bafDNlySGKdG1znC0Cn069lYiexYC4NSjc/T1NefX0Yem6RT83tY+rr1nsa0DMTKcp1KXfN9WmnvcodmOWFMNHLB3hs2HyeV9pdAj+MRlTSfiX26Yd7w+10EN+bMuB2JTQWPkpK7l3/fnhWNf6rTe2IYT0UB/T3MfHhrUKdckGVuJpa4LNvR2hnN++0MLTD7SbHk445is4/dvzdTp29gMkjZ6/TrBAb3twXnue7LctPUqkqt/Okt/lxVsv/r6OWq65iBQMSQd43yuBYE7WFJKc8+vaos/AB6WUj5le24UqAHX2j6/LoS4BvhLIURWSlkhwS7x9rxJwbbH2KPsAF+7fo6qppHK2BeV6IhFNTSoU3U5A0bddBzUz75cdkR1FiqdU9P+vgt6+dH9pbZGMkBaF/TkBM/+srpsKN70s5188orOyNSccnSOB5+p7HJ8Ci4HdHZRuj8itjj+8C6e+XUzC9Gdbdb6A1x2Rp7ZuuYoZyrXJLl0Zzjnc4vS4US8a7hrOWAxMpzn9Z0mP3usaSheelrnNJy714l7HX38sj6+8TNnb6x93cUZhil55tUqz7zSJNbZlDO5+HSr4mRstMAXr+/M3tjJqSI/uKNIKmed36WK5Nb7FzhsSF9eO/29ndsbe/WNc5i23k5pSsrlZvbOCjgL9A7ujV0tIkFyIYQ4C6u08P/j+tWxwMtSykXX808BmaX3PEWCXWLDQAo7n5npirIvN5zbKt86ZVGNjRYY31Z0bLgpDcdB/ZM7XA3nqc5pOD/2sC6e/525bCT35AR/fOWA4+/+zbSr4bzYGQ6olJKhDWk2H8by+Az2aYzZygALXc7y22wKShd0Rp/afMlFrHNgmpMPbW4yQgj6ujXeLjZX39yiSa4Qf0OnUpOUazb9QQF5V3ntOSd0o2WaY7H/xviPSwP3P7nIvU81y5i0k3KcfmQzSnjx6b08+brB4y8tORk5wR98oDN6Y2+6v5VY5x+u2YmuWRUnI8N5fjtnsu1RO3FVZ+w5Fr2/i1in5Cz5/+QVfVxtI64SWucQV709L+mzEesYrmD70KBOseYMbnQaM/BqEQkHCyt7VcPqwbJjEHi7zetnbL9vgRDi08CnAQ488ECPbjGauPiMHm55yJaFMJxR9qFBnflqZy6qd57Sw/ZX6g6a7bEPOg/q371psGGfFI1WLdFBYsxuI/mkQ9PL9doN3P/YIoaNS0dPCxbnzdg7oIsViWk2a/0zafjQWU7K30d/sdixjF5zrjKmvjb9eX1dgideajqgt9w9x1WXxD9Tc/MDRSa3N8sjTzosg+bSfXKP1/ziWgtDooXJqSLbtpeWtXpKFck12+bYq09zzIvjDs2yaUMz1H7SUdmWz4ojvnf7PIbePJuNumwJ+L3zpG7MVPM1e/V3Rnng9IzVf2aHUZdMzzTXzkVbennq1yaPPt904D/y3s5wzjcM6NRsj90l7WOjBf75x04ylGxWY+zy+PfjrxXKO1hCiCwWKcYNUso33b+mRalp+fldQkr5FeArAKeeemrn1OW0wWEHZNm8s5mF6OvWuOq9zSj72GiBf/qRc1FlsoKxy+JfUlAsOct08jnB1i3djtcMDerUDYlmY0TTdMGGvvgfWvMl59Lp7Wr9m2d2GuT7O6/hfM41Nn1txuZfb5rDyFrU0mBFS2v1zsh+Pvp8hUdsRkxeM5cb8Rt4+VdVhwM6t2jG3gGdnCry9RvnyOato7lUkdy7o8Rx+6Ucf3OvK/uZywq6pBF78qHxiVnIOI1kdxYCrPH53awt+1mS7BfYXYaHuQVJt+1ortecWQho3Yvc+3hcMTSoY+rukn+53DPcwAnvyLLB1nu9+YjOcM4v2tLDrQ/vOtg+MpynWJb85EGbbM1x3bHdi72A8g4W8C6gHxu5hQ0zQLsU1IDt9wl2g/myMwsxsjnHPrYNZ2Q4z0JF8uMHbBHVY7s6YlHNl51R4XYOxNhogS/fNI/dp+/KdUZJwXxpz+PTn9ccJaid0nC+krGZnjEoDGkONrhOKL+97cF5HniqjGFrpv7qT3bSm3MS59z6QNERjddTgoWYl9+OT8wuj0sDlUqrA3HPows89lxluXy5VOkM8qE33zYY3MdJymQarQGbvm6nIT1X6owMX39Bx15wYhrOLARAT845NosVSd2QpPR49zd+7NI+vn1Xs/xPuhyIBtzluMVyZ8ydQ/fPsHnWGWz/xPuc/dJbt/QwbzbPsrRulcMLEe+5s1ZEwcH6Q+BN4KY2v3sKeI8QotvVh3UMUAVeCOD+Io2iK3rl3lwALjk9z5xhy0JonbGoVjI2I8N5Xn7TcPQEvGtr/IUJTSkplt0ZrNbx+fBFvXznrs5rOL/v8RJ3PtHsc7jwhBxnH+2MhA4N6pTrEmyJG00XDA3GO/v5tRvmHMyl0pSUK62O01szBoUhu4NljUucHdDpGYP8gPNYNuqS6TmnkTc+MdtCPlTvAPKhoQ0pB0OgsfTAHbBxZ/gyumT+wvizu565uYt7nijvMgsBoGsW+dCCbf8uliX9PfE+z085ppvHXzccWd8/+vBAy5xwB8M6JcM3X3ZW7Fx0Yo69+53rqisj0DWW51fNgGodsp1DgLsqKO1gCSH2wqJx/6KUstbmJRPA/wI+wFKGSwiRAj4EbEsYBHePuiEpufqrerKtm2wmZUUqakuHmWFaGghdMZd8aslg5dobvqcf20Wuu7mUjtw//rvNQlny2m9rDi2afbply2F16Rl5nrAdaj3dGp++JN417ZNTRW78+QLaEp1tqSL54c/m2bff2ScyNlrgixMuRq9s/Bm93MylhtFaxgQw0Odk9GpIqsU5+9meuVS2/M0NRq9OIx967wV5fmxjLjV3kYV47NmSs7+xQuzLSwH22yvN5lKT3n8gr/HJK1oDfr1dGs/+sikvcvOds3zisngHBouuap2DNumce0yu5XW9rgyfuxohrnBn6tzjABb5UD4nHEyexbJJNh3fPXk9CMXBEkK8f+m/pyz9e6kQYhqYllLeZXvpR7DusV15IFLKHUKIa4F/EEKkgZeBzwKHLL03wW7gzkD05ARaG40iIQT5LiejV7Fk0pWJ96J6+BdlHvxFMzOVw+DYA1udpx6X49UJJQXbppyig/PF9v0xuiY4/IDM8qEGcMbmLuKM8YlZpO6cE+U2fSKdyui1YUDfLXNpAy2MXiL+jF5tmUt1Wv7mtoxeerydT7Do/V/YA3MpwHdvmcPMNc0brQPYXaWULLiyEB88q5tsG2mDV9+oOPbv2YX4E+wsVFwVKbsImLqzn9k06DUjtuMCUKtLqrYUhiagq02wHazxmV1sBnLmS5IN8W79XDPCymD9wPX4i0v/3gWcZ3v+D4EnpZSP7OazrgL+FvgbrF6tx4BL9vCeBMDk9iKT25vG3fCRu27m7MkJ3i42HxfLkqH42jlMThW5a0cJKZpsVd+8YY6Bbq1lo827Ij0L5fiXFPz4rqJD8b4dW1UDPVlBqeIsR+mNsY81PWMwuLeLrcqQbbML55zoZPTaN+YGMsClZ+a5afuum6kbuGhLL0++YbDjhWZJz0ffF+/s5wWn9vDQq3WHjpGbuRTaM3plMhpjV8Tb0nE7ECcekub4g1pLKRprUNgChpoe7/LScg2Hblxat6pP2uGOhxYxbJTlekpQWoi3A9pS8t8mQwPwwBPO4GG5Fv/s57zLZunOiRbm0gbyOeFwQG+5Z46rLo4/u+taEIqDJaVcUbGvlPKEFbymBPzZ0k+CFWJyqsi3b50n09Nkq/rZ9kWO3Ftvu1A6bVGNT8wis87l0Y6tClo36mIl/hmsuQWTrl6bg7WLMi+wxudNWyXcQtkE4utIDA3qmPZMsJRIkxa2KoC8K0rYCdnPww/KsvntXTOX2nH8oTk2DjSznyfHnG57sSrZbyjNfkPW35zLtDKXgmXozZUkP51qkg+dtjn+jF7u9dGdbZ+FGBrUqRqSlMPBEgwW4tvfuOAem5y2yz7pmbcNem29nloHsLu6546b7KOBq6+fo57Wl8cEoG4Sa+fz9odcwfbd7LPPverMfs4vxj/7uVYo3YOVwD9YbFXODaYdW1UDz73iWlSleC+qt3YaDOztbMSXsv0B1JURaBqYS2NTrVkp93RqRXGESKLQt2e2qgasEsrmuLlLNeKGj1zSx3fvXrT1ibBLYg93eelCWcaeQGax4sxCnHtsloOG2h9F3S4HNO5zx539btcT28DIaT0syOb82ZXBGCe4x2dXWYix0QJfunHe8ZzV3xjfsgv32LTroWmgv1dzkIV0Qn9jCynTLkoEp2cM+jZoDgcrztnPyaki33EH26cWOHKv9sH2G+8tYqSc7K7FmJffrhXxDeck2C2mZwx01166qzImWFpUtgCQrjdr2uOIjRucBt/uHAghBL97q8bk9gVuuLfI5PYFbn6g2PK6OOH047uwtxkZu3EiWjJ8MS+hPPmYLjYflqUrKxBYtex/3oatCqwSHttZhWFCpd7yslhhNU6E22mIe/ltu77YXcHtfC5WJKaM9/i4Hexdjc/IcJ7Lzuh2rMEPjsS34gJa5073bubOxy7udezfeszZXQ1T8vyvqo4z+oHHF9q+dmhQxzSdY6lpIrbOZ/tg+65tuzddNmInZD/XiiSD1aFox1ZlGq1sVQ28OWPQv6n5u7gvqvee72Sr2p0DMTlV5P7HSohUkzVufGKO7kx8NWn23yvN5nKTrWqwV/DJK9r3x/S4ykszOpQujC+Zg7tP5JC9Ui0U7Q0IIejJOlmZFsomuRizMi1W3KU6u47zuZ2vhZiX37aMzS5K4ABSuiCTZrk5XUooV2WL4xUX1A1J2cV6253Z9d86fEwXaRvRxZH7xdvceeCpRe5+sknKJGo5thzeft+55Iw8j79uLPf6dXVpfOr34tvfeMvPizz2fLMCZ2HR5HPX7ETTWs/osdECX3Czu+biy+46PWPQO+iShjAk0zPt99rBgpPdVe+A7OdaEe8dJ8EusVK2qgY6bVG52aryXYI/GW2fhRifmKViCGxnOYaMb822lLKlzOtDZ3eT2UVJ5CNPuyiTq/EuL110R9n3YPD25DSeeqUzKJNrdUnVlqHTNMjtRtWgpYSy00oE91D215PVqNaaO/NCWdId0za1xYpsYXdrJw3RgNs5jfPcmZwqcvODi2i2IN/3J+fZu9BKygSgCcFh+2eWe/0AzjghvsxD3942j2ELWpnGrkmZOo3ddbXBdje7Kx3A7rpWJCWCHYoLTuvhxCNzjhKKf/eBXUewPnlFn6OkIO6LanEpCzFyWg9XnJ3nP35kcJdjMz1jLJcQNhDnmu1q3clWldItxqpd4Tu3zDler2nxLi91O1h7yii8/LrV31iqSCRNyuTJqfiVmbqN3O6M2G2/WUsGK+Ylgi0lcHt0zjunR21y+4JjnRQXzN2uk07q3xufmMVdHVoum7vdY1uzw/Edn9miMxuzO1ImgHNO6F4++0dO6+HQ/WMatcAKqmdcmeCUtutg+0Vbehk+2lkC/9mYs7uuFUkGq0NRdrFVZdKw9fSeXb6+HWXyx2K8qFZj6AwN6syVO6dmu4WtKrt7I7mFMllYmYu4OqCrzWC5KZM1Pb6Uye4Svz1laLqzzvLSXFbQpxlctCWedORPvFjmUdse26ebHDi067+1XR9WXPEjtzTEbrIQ0Dq34jw27aQhzN30VENnzZ2Bfh2bzBPm0rDs6ozupLG54LSVSUPYcewhWQe76yltBJsTJA5Wx6LVCNxzMrOTFlWpujI6YLAiPf/4w52O5zIZwdhl8azZXu3cGRrUqRkS3U2Z3B/PBLrbiejeTY8RwNs7DfIDNk2apTM/jg7o3Y8uMvlIs/TmrGOzcOKuS5PufHiBx56rLJcnlyqSz127EyHi199424PzPPB0hUZ/faki+fKPd9KT3fXf2uNyQG+9V/LxrfnYjQ20SkM0BKp3tU66XFH5clVimM59KC5olYawWG3bSUM00OpExLe/8cLTurntkXKT2dVsr73XQGv2M75js9pgO0BXRgNb04g1d+IZUF4P4mnhJNgj3Eay+zBqB/dr4rwht5Qy7Y4ueTjPp0YLjpT5WSd0xdLIAUurx449lcCNjRZw2zRxLS+VUvKLXzrZqqaeaM9W1UAh79yGGwQyccuATk4V+f7PisslXqWK5Ob7FnZbCjk+MevoMYKmJk3c8LUb5nCQl0lJeTdsXgBPvVh2ls2Vdl82F2UU+lzi3UvTYlfrRNcEv3Wxu97y8/iNC8DHLnWW8O/JgYDWwFicszSHHZB1MLsWenbN7AqW/py9KKNas0hW4oiWkvbMnt2CTsrwrQdJBqtDsVoj2XqNU8+oVI3nomqQONixp/HZOpxntt7cmGJMArfqsRkZzvPymwb3PtVkuHr3xfEkcbj1gSI7nrMRepRN/vHanaT0XWchPry1l+/e1Wwa1rR4UiaPT8xirkJ7DxoMVwJsRBiaJmKZ3ZuZNenf1HzcKGPa3d963Z1FR/O+lhK7LZuLMs46oYu7H7dlIYzdOxGTU0WmnizDUsCiVJF86bpZsun4ZT9PO66bx183ljOZ3VnBZ3bjQEBn9agtVp2kTBedkGPvgV0f0poQdGWE46wrVSW9XfHLfq7NFnQ5WDG1BdeLxMHqUKzWSG73mrhGLar1pmgw7JnEASCbBk2wHIGuGVAzJGk9fhvy1DMl7rM5Sykjx4mHZHb7nlOP6iLX3dxujj14N9RxEcY3b57DyDT/TsNgjwbvJVvyPGkzjnp6NP7o0vj1N1oCns7v3TR270AMDeosun6t64L+mGX3ADYO6tgl0BpaPLvLZL45U2dgL5uDpcVXPuPAfTJsXmxKQwz0anzy8l0HasYnZqlKQaarOT6N7Gfc1lbJxeq6/0ad84/bfQm/u78xmwJjsR67sYG12zv29y1UJL0xJFosraGayT1+7s9IYCFxsDoU7gWxkg2npUQwplGLhTZ0wEPZXdMBg6Vn1JURjihgqSJJd8fLwZqcKnLb1KJD8+u7t84x1NueDriBTtmQ356X9G1oPjb3wFYFlgN/0D5N4wjg3JO7fbvHsDA0qFNzVZ+Y5q7pgGFJk+anTk2aTFbEUpPmXefmue6B0oozNAAbCrpDPqPhYMWtvBSsDILdiXj3li56u3ZdzjQ9Y9Dd5zRxND2e2U/3WbwSI3n7U4tO+YxKPOUzpJQt1TYrdSLsdsDNd83yiUvjV3mxJucz0znZz/Ug6cHqULSkhdcQtYhrButnDxcdfQ3zxZX1NXR1QNp8fGIWE1fzeHnPlOud4pwP9rcyecHuDd6Gc25HHMtvx0YLpNPOI2d32ntgGXofvCDv6G+87Mx4atIcd1iXo08k36Xttk8E2vQ3inj2N5qyVWR4T0by0KC+nAVsQNNi6ny2kT/YE751k1M+Q+jxlM9wV6SkdUjvQrPRjhdf6wz5DPdZs5ZqprgGTNeLJIPVoXjypbKDcr2QMtnv7N1TH3fKovrJXQsOOuDdiRLa0Qnj05YO2Nw9HTC0I0iJ39gAXHpmDzdtL62YraqB7oygWHLW+/fvnsgpcrjg1B62v1J3UK6PfWjPpZDnnNBNXW/OuX120zsRZbgzNCcekub4g3ZfejsynOfJ1+sOavePxlA+o1LDofOUSUFqD+XXY6MF/vnHTmchk9EYuyJ+FP8tGZoVGMnTMwaDe+kI2zjGUT7DnV1ZydgA3L7dKZ+h64JSDPsbW0kuVlbN9Pp0zUHtXkgZbI2pfMZakThYHYjbHpznQRcd8Jd+tJPuzO6bf7syrZo0BT1+mjRuOuA9iRI20AlORDs6YLkHOmBo43zGMEMDcOTBWX71trm8Rvp6NK56b2GPB3JL9jOGc6dcczoQubRg65Y9l0K6xyauc8ctDbGSMiaAYw7JssEhnxE/UdRSZfVjMzKcZ7ZkMjHVlAUY3twdK+O4gbVUpAwN6tRMiW53sGIon7EayRU73PIZjZhr3BzQJ19yau8VUib77yHY/rOHFtjxbHm5mqVUkfzjtTvRYiifsR4kDlYH4mvXz2HmbF+9jQ54d4vjjoc6Q5Om0KdjP6/kHuiAG+gEJ+Jjl/bxbRvj3UozNLk2mjSmlGi7ESiOIsquLMRZR2c5dK89b7OtJYLxk0BYS5Qd2o1N/NYVrGd8nJo0ccyct5YxrcxIPv+UPIuyuW8XYtYT28BaHNCx0QJfvmne8Vwcy0vXQuIA0N+rOUhn4iifMTlVbNHe+9KP9xxsH5+YpaprpNLNsazFlEBmPYhXqCLBijAz69yMG/XJe4rMjE/MUnNr0hjx06Q5+4Qup6bICprNwTJ0fvW7pu7KP35/Jnb12sPHdTv6RLqzu9cTaUDXBLl0q5MVN6ylmbrd6+LoRKzV0HE755WaJRgbN7TOnZUdz+7ATrnWCWOTrCs7Wqm29zx3RobzbB3udvQ3/n4M5TPuf6Lk0EJ74ZeVFb3v90d6HXaAiKF8hiWdYXtCrqynenrGWJaRaCCu8hnrQZLB6kBsGNSxL4OVNOJDQ5NGQ7dr0sSQlemgfZ10wP17oANu4LFnSw5WpoVy/FiZSq4yr30HdS7cvHs64AbemK7xyPNNevc+3eRd58SrvHTthqDTIIqjIeg2At2O066gCcs5tzsO5aqkJxevbMRaiAqAlsBFJ2SwVrqusi41iGodDFOiu5XPI4y6IXn5DWfp/t5d5opK90850imfcdwh8ZLPmJwqct09RVJZy7YpVSTX3TnP/gO7Z70F2Lolz5NvNOUz8t0an71sz8HEKOGtWYMBWzVTgxRmTzbd0KDOYocQyKwHiYPVgXjPeXl+8vPVN+IPDeqUOmBRucu83jXcRV/3niOCP7jdqYGkafET/Vwtk1cDk1NF7t3hpHf/2vVz9GTjVV661vFxG9OJkexEV9bpYJWqkp6V+fWRQN2Q1Gw2jRCtzsGu0NKjFsMMlrsncaXlk5oQ5DLCsS7j5pzf8kDRGdhbNPn7762sdN8d5IhbYKct6+0K2iHAIlI5cC+nfMZ5p8RLPmPjYMoZbF+B9h60l8/IZrVYymesB0mJYAfihCNWTwcMS5TArhljLar4pMyllC0GSja9ssN4+i1n1Ecs7VFxyvCt1Ugen5il4npv3YwXJXDNZSRrwjqkV4KuJc2VRinLd7bNxa68dK3OZ7vXxs0QbLeuxAr7E1vGJobO+aPPlR1lXk88X1rxe+M+d76zbd5Bt25nvd0T4j420zPGsjZcA3IFrLdgyWdkYz4+7z0/72qHYEXB9pHhPO8/3ymfcfnZ8ZTPWA+SDFYHwk0HfPxBaU48ZPd0wGAtqt/Mmdz2aJOV6ZJT47Wo6gYYdiNZW7mRvHFAt+qZl/ZkIQQIGIoRrfRaG/GnZwy6ep3jELfyUrcDkVuFkfzA4wtO0c9qDMtL1+lg2RlMb7l7jqsu6Y3V2DjEzVNQ0M0V/X1xN5Inp4r87OES6E3Gsm/dNMdgz57LvMAan7dtj+M2PjvnTXptGYeVlnlB69yJW1/s0KBO3eVgmcbKq2660sIRsChXJb1dnt5iqDjhiC5e+F2T9TbfJfiT0ZWVQZ61uRsz1RzHAzbGx87xComD1YFYTyT5zOO7kbZFddBQvBZVixGYXrmRPDZaYHxb0VGS0BUzVqaWubPC7N7QoM68q7dY00SsykvX40B848Y5zKxu1YZhOefVWrzKS9czPs+9WnE4oLMLZqwc0DsfcTrYc8WV/31xd7DGJ2Yx07qj3KbRiJ84oJa4ec32uEE+sJK9Ne4lgmOjBcZvW3AQOaRTuxc3t6NlfGJWfusOth97YJqTD91zsB3iP3e8QFIi2IFwbxIrbTaHVoM6bovKzcC1mrEZGc5zxnFdjrT5p94TL9FP9/e90vEZGy04ShEAMjFjZFqPAzE9YyyzeTYgYib6+cwrFUeZ1/anFlf83tseXHCUQdn7G+OAn96zsOYyr0zKIpBpjO0tDyxw6wPze3xfVGCVeTmfM1ZY5gXxd7C2nt7jLPNaYU81xH9s3nlKDyccnnWcyX/6eys/k+Oe4XPbO+sp247b2HiBJIPVgWgpZVphFgLa6BnFMKJjx2o2HIDjDs0y2N9cVqceHS/Rz7WOz8hwnrmy5KcPlpbLS0+LmejnfY8tMmkrnz3nuCznH78yJoahQZ2qKZe1VsByIgYL8YiB3fbgPNt/YSuBrEi+8MOd5NIrIzmZ2WkxmDagxay/0S1uvpoyr9u3L/DIs2WkTfTzn36wE12LB4HM0KCOaa8ikBLkysu8cq7y0lvvk3z8onwsxgYscfM3djbLvAo9Gle9b8/i5mA555pgOcNTN6xe0rS+unNPVbgJq7qzgotWIG7eQNwd0HXZgm7ZlZjZgl4gcbA6EOvthbAjblGLdn00q0ELZXKMNh0p5brKSy84pYcFs2lE9sVI9HNyqsgP7iiS7mrSAd947wIHb9BXZOiMjRb4UovoZ3wIZL52wxxmtnncSCmprJDNCyzRT7ur0Whcj0uJqVvc3FyhuDks6RNqGinbWmzoE8bBifjopX18xyFuvrJG/AaeeN4pn1Esxau81O1EnHNMloM3rcy0E0ssi4uuPqN0Vzz25nWf54m9s0tkUlaPemOviptz7gXiER5NsGK0M5JXtah2oSsSF6w3gxXnDbluwKu/qTnKvO58eOVMd3EWGh6fmMVw/TmrKWEbGc5zcYvoZ3xIHGZ2Ousf5ZK3tNIM1Ie3OkU/tZiJfp61RnFzaJSXOiefiJHo55Y1ips38JM7i7EuL20pa19FFgLg9d859/Tbty94eXuhYr1jE/sM1jpKBMWSPqHj82I2PutFksHqMNQNXIcNpFcRBI676KfXGaw4bTi3PujSW1lYud4KxFv00xLhdv6BpiGZnjF38Y5WxFn0s0XcfIV6Kw1sHc7z5OtN0c+ebo3PxEj08+B9M+y0iZsPrFDcHBqin87n4qRPWHaJm++3QeeCFZbeArw1Y9C/V3MsGmW4cXFA13NmTU4VufuRRbR0U5/w6hvnyOfiUV7qecA0RhUp0KanepUOaLvsZ5xYFteLxMHqMKxHb6WBXMblYNXiI/r56PNlHnimstxHk5UGR+23ckM3zhvyd7bNY6SddMCrEVIWMRb9HBrUqbrqAUxTrsrIjXP2873n5/nx/aU1l3llUnBAjEU/3U7Elad10d+zsgKTuIt+rtcIHOzXsPufYmlYY+OArsPBGp+YpWoIcrYjrm7Gp7y04kEGyyGfkIZUzYjF2NQNSa3efLwacfMGWjJ8MbJ3vEBSIthhKNekQ9D0ujvnVy1oGtc+rMmpInc8XKJUkUiaeiurGZ+ci+E0TiUFO+edYfLVNOI3ENfG2LHRAmnX35bWV04HDK2C1nEZG2gnbr66Mi8hRMv4uI2nKMMtwr2aSPvIcJ73uUQ/rzwnPvqE6zWSP3lFn6P8siEgG4fy0rpL3Bwgu4qwebvyUi1G7KVrZb1t4OePWfIJyzbBkj5hHETg3esquwpJmgZyaeGwJ//TF6djMTZeIclgdRjWo7fSQFz1D9artwKtNPbl2i5eGEG06K2sohG/gVxGgK3EPy7O+chwnkd+Weepl6vL2c9PvH91FP1u5zxOc8fdiL8avZUGutzZz5hkzt1GshArFzdvoEWfcFM8sjOw/rLti7b08vivDB5/qbk2//CD8ZDPaHE+V1mREnd9wvXIrkB7fcJKTPQJ19N/1UDc9QnXi8TB6jD89J4FDM1JB7yaMi9oRi0aafNb7jG5KgYN+dMzBhv2cR4s5ir0ViDeZV4Xn97DzQ/ZyrxW0YjfQFwzWHVDss/GNPtstBwIIeDi01dXwhZnjbn1Npu3e09c1pZXkWQ74jI2sH4jGeDIg7Js2tCsfzp9FT1cKmO9RvLYaIF/+rGT7COTEYxdHo/y0hbW21XuO9MzBgN76cuyEBCfDN8dDy8wub0pK7LlqCywugaq2x502pOaJlhcpT0ZZyQlgh2GuQVXmZex+jKvZ14uO9Lmc0tRi6inhocGm5EqAKQlubKqDE2bMiZTxsPYOfKQrKPMq9CjrarMC9pkaare3mNY8MRIdhlH7rKxKMMLI9ndHxCXDJ83zqf7M9dzR2rB/bckznkT69ExAivL8PFL+xzlpeedEh99Qvf4ZFe57wwN6m1KKKOf4ZucKvKtW+Yd7RC3b19ctQ339qzTbmz4WnFwQL1AksHqMLj1VuQayrxuvn8BQ7eLfopVZ8FUxMcu6+Pbd9r1VlafodE0wW/eqvGkrRxlY9bk0jN6fbrr4FBxNeKfdXSWQ/da3RYS1wyWF0Zyux4sU0q0VTpqKqLF0FkDQWJcs8NeOJ9xds5bSS5W/xlxdc7dY+PeQ1aC807uZkE2z/NCjPQJn32tuq6zeGy0wJdd+oTZbPT798YnZh1s0gDVqrlqG66/V8PGk4GImT7hepFksDoM55zo0ltZgxMxs9MdtYgH7e3px69PbwWsyNBDT5cdkaEv/Gg28tk98MZIjitBihdGsq6Jlt6bakwMQbdBu9pSHYixc+7K4q7NgWgdGxmTzLnbWVyTAxrXDJYHfTQtznlM9pzbHpznkWcrjrP4n67duaqzeGQ4z0WnOfUJP3LJyuQTVMb0jLHMptmAaa7ehvu9EZc+oR4fAhkvEHgGSwixP/AXwKnACVhFn4dIKV9p89rTgf8JnA6kgZeAv5VSXmN7TQ74a+CjQD+wA/gLKeXdPv4ZkcUh+2WYWXDqrXzistVtGAN9mkPTJi60t+5G/L0HdEZOWF2t/vjELFWhkc42D62aEf3sHnhXqmPv38voktJ8Pvpj44GRDJaxU607iRzWYlCqBreRvJZIe1xZFtdb5gWWc55O4aBdrtTXPg9VgSlly/e8lrnT6kTEY+5sf7rMnU80+2io5Tj1sNWRx+zKOV9tibNq+NoNc5g2SkW5hn5zgJOOzNHV0/yc41dJzqMihgZ1Sqbz+zWN1cmKAIyc1sNTbzT1CfPdgs/GSJ9wvQijRPAw4IPAw8A9wNZ2LxJCXA78BPgu8GGgChwDuC3erwGXA/8RywH7Y+BWIcQZUsodPtx/pFGu4XAiLj8lx2Dv6hbVRy/udZTSaVo8ohatDsTqP2N6xiA/4Ny4NE1EPrsH66dLBnj4mZJTrLgsY8E61K4Hay147Tc1tj/b1GHr0Uzee260y0tlGyN5LU5jXLOf7Zjg1oJcWlCzO+dVuaY1qhKqNRwBmVxGsE+3XPVeEUfnfHKqyA33L6BnmiLBP7x9nn0K2qrGR9cEaR0Hk2UcnPOZWZP+Tc3HDdbb1Z7F7fqqo452pY+rlRUBa13Z7UmAC0+Ljz7hehFGieDdUsq9pJSXAT9o9wIhRC/wdeCLUsqPSylvklJOSin/SUr5DdvrTsByvv5USvlVKeXtWM7bL4G/8v0viSC8MAS3bsk7Sul6ujX+7PejT3vrxdgMDerLfW0NxKEpVkrpyfh8b9uco/Zb05r9e1GGFz1Yk1NF7nx40VHS8o0bV6fDpiIqdefjtG4ZdatFbEsEPXLO4yhyfttU0UGoVFxcG6FSHI3k8YlZXPwLVCpr20vd5A9xCF5sGHAxAi8Req32LI6jcz4ynOeck5ylj5+4srBqG67hnNtRrbd/bSci8AyWlG7zsy0+AAwBf7eH140CNeBa2+fXhRDXAH8phMhKKSu7fHeHwSsjOaXBgXs7oxbnnRr9qIUXhs7YaIEv/HTO8VwmIxgbjTbtbbVuMSo2kNIhpa9+fCwq/Oa2ExfWofVq9cBSeakhHJHjuknky0u9GJvG++zZjGwasoYR6bEB2PF8mQd/0cxa5jA4Yt/Vpw/i6ER897Z5DJsFZxprK/OKo3bj9IxBYcgZI7dkRVZiYjmRSwuKpeaYxGHuvOe8PD/5eVNWRMrV95tDPNcVwP57pRkoNM/iC05ZHUV7A9mMoGabO+WaXHOQKG5QleTibGAGOF4I8YQQoi6EeE0I8T+EEHZ/+VjgZSnlouv9TwEZrHLEBEvwykgWQsRy0/GiF2JkOM/7z887IkNXnN0TeSPQi/JAgKEB3TkJhUCI6PfveTE+0zNGG0rg6DufXpVP3v/YgiObUa7KyMtDTE4VufORkiNr+c01Zi3jSOSwc97pLEhz9bIiEE8jeWhQXyaYakCaa9tL45gdPvHILkelTb5r9bIiEM8MFnhbmry7z+1kqErTvi/QjdV/9ddY/VojwH/DIrL406XXDQJvt3n/jO33LRBCfBr4NMCBBx7o1T0rD68MncZ7FyvOiFc+4tqNlbo3G86Zx3djppqH3EFD0XYewLsyprHRAl/dVsT+abkY0N56MT5Dgzrzrnx7HMpL73p0gcmHmo34px+dhZNXHy39+g1zmFmbVp0QVGvRJpAZn5jFTOuOSGelvLa/yZ3hi4MA/GC/jr011lyDrAjE00geGy0wftuCo0wwnVp9Hw20jk8cjGS3rMixB6Q5+R2rJ6iIY+lt3ZDUbTEKIWgp9Vsp4hjY8QqqZrA0LDKLv5JS/p2U8k4p5X8Fvgr8sRCisYMIoN23uVvrRkr5FSnlqVLKU4eGhjy9cZXhVRai3XvjsKi8ckDjGA30qsxrZDjPmcd1OTJ8n35P9Pv3vCBxGBstkHIdcpmIk8dMThX5zjanoOXkg6sXtIRGhs/5nIh4hm96xlguk23AKvNa/d/01ItOAfj5xehn+C4+vWfdsiIAmZRTQ75uWEZmlHH+qT2ccHjWsZf+6e+tbS+N53nufLzW8zyuzqcd2bRYM2tkHIMXXkHVDNZbS//e5np+G/AZrNLA+7EyVe1SUANL/860+V3HwqsshPVe92ev+aOUgRclghDTsfHQOT/2kCyD/c2t59Rjs2v+LFXw/GtVnnq5KWg5lDW5ZJXi0iPDeWZLJhNTzWzP8ObuSDuf7QQtK2sQtAQra1EzJdjKmjVNMFhQNU64ZwwN6ph2w0ZaFbSb1pC1vPG+IobefJ/QiLwA/NGHZnl9p7mclSvkNa563+qb8YUQ/ObNGk/YRGcHMyaXnxldhk53hiabFly0ZW290HHM0rQ6EWv7nKzLSq7VwTDlmoh6VIGXwfY4OqBeQVUH66mlf93fVOObNG2ve48QotvVh3UMFq37C/7dYvSQLKrdw6vx6YSx8dI5j7qw5bYH53n0uSb1fKks+cdrd5LSxaoNwXee1MOibBrJA/noOg9gZWh6Cs5jRq5B0BLaUwtnI15e+geX9fEtm+TFWhvxwRKA79vQnDtxEICvuGRFzjgyw2H7rN5SnpwqMvVUGZbGpFSR/MuPZ8mmVr9GVYGbrW2tDoT13vidWV4FlBs95/bPq9Qk3dnoOljuoO965k4cK3a8gqqn93VL/17iev5ioAw8ufR4AkuA+AONFwghUsCHgG0Jg6ATXmaw4tbYaJqy5cDKrDXi1WZspIz2+Gx/psTk9gVuuLfI5PYFnnmpvObPitthfvUNTup5u6DlahG3sRka1JeFyBswzdULWoKV4Rs5zUkt/NFLVieSrhpO39zjaMTvyoo1NeIDDPQ5x1SLgQC8V0Gv8YlZaq7PqhlEWh7C2/Pc0htr7PFf+enOSJeWAg7BdkgqduzwiuAC4hcw9RKhZLCEEO9f+u8pS/9eKoSYBqallHdJKZ8UQnwD+CshhAY8gkVyMQb8tZSyCCCl3CGEuBb4ByFEGngZ+CxwCPCR4P6iaMA98XPrECSPmyFYrklPBC3BYmZM6Sw3kUppHeYZVfPFe8DkVJEb7190CFr+4PZ59l6loGUDcZs7LYKWS3/OWjIHLWNTj/bYeCVo2cAJh+fo7knZHq9jE1MAVVeZ16aCxshJa6NLdgvAixgIwLv3hswajeT2AvBRz+5550A89LRTAH4xBgLwXpa1/9ItAC9M3vvO6JaXJsH2YBCWyecWGP7i0r93Aect/f+PgNeBfwvsBbwC/JmU8h9d770K+Fvgb7AYBh8DLpFSPuL1TUcdXm44cUsLT25fcBwwDUFLWNsBk00LRxN1uSrJpKJZUjA+MYspNOxx8IagpScN1RGfOxsHdezJz7UKWoLlfAjRZLI3lprx1yKnoAJGhvM8/WuDh59rGicfXoOgZQNxO8zdDvRaHQiArcN5Hv+VsRwk6unW+Myla8uGqYIWZte1ykMM6iy6fKmoM3S2OFjrOF++t20O09ZsJGwC8FGdP1WPnPOGALyWbgYYv3HTHH1d0S0v9bRdJIb9e14hFAdLSrnHb1NKWQX+69LP7l5XAv5s6SfBbvBYG0HLtdSzQ+uiirqhc83kPEZq/YKWDWTTgoVyPIQbvRS0hPhlsN79Tm8ELcGq98+mnPX+1Xp0HSyAAzwStARaghRRnzteGskpHQ7cyyUAf0q0BeC9MpLjKADvZQYrbgLwpmxT8r9GazeOAvBeZ7DiKADvBVTtwUrgMbwUtIT4ZSHenvNG0LKBOEXavRS0hPg5WF4JWjYQ93r/9erv7e6zowYvx0YI0eKARHl8vDSS2wnAX3lOtAXgvSS5aCcAT4QF4KuuPTOTBm2NNORxFID3MrATRwF4rxDRrpAEq8X4xCxmyhtBS7AMAXfPUg9mZA8srwQtG4iTNoSXgpbQbmzWc3fhw02XfMwBaU5Zg6BlA9b4xCP7aZqSmssOSa/j1HEbkW4jM2po1epZ3+dl08IhN1GpQ8/6PjI0eGkkA5x+nFMA/uBN0XQeGvAyCzE2WmB8WxF7mDHKAvAtY7MOByKOAvBPvFhp6Sk7ZK+19ZRZAvCpJse3EFQiLgDvFZIMVodgesZoy+a11ijMPY8WHVGLUsSjFm5BS7lGQcsG4sSs46WgJeAotYBoOxDgj5Fsh7tMKkpox8y5HiPZbShFOXABrT1G6zGSoVWzJ8pry0sjGeK1J0PrvrCe8RkZznO6SwD+M++NrgC8l5nhdgLw6XR0nc/JqSJ373BWM119/eyabbc4Zvi8QpLB6hAMDeqY7jKvNQpaAlx9/RxGRkfYPrNaj27Uwi1o2bdGQcsG3HXJt95r8vGtvZEcG3eGJrcOQUto30cjpVyzknzY8JIOGNqMT4SZBL03kuPjfIK3RjK0GZ8Izx2v15V7bKO8rsDbDBbA0Qdl2GATgD/t2Ny6Pi9M3L1jgcntTcH204/Owslr6/0cGc6zs2RyvU0AfssJ0RWAH5+YRWZ07LOlXF6b+Du0F4AXmmBjhAXgvULiYHUI/vDyPv71Dpug5TozNNMzBv2bdEfWR9NEZKMWXglaNvDEC2UHK+HcYnRpb92R3rXqgzXQjsa+Wl9/5icseFnPDvHq3/PcSI7R2ID3RnKcSEC8zEK0e3/knXOf11ZUx2dyqsi3b5knm7fM21JFMjm1yOGb9DWfve88sYeSTQB+sDe6zoOb0ASsloi12m5jowW+fLNTiiMXcXkIr5A4WB2CMzb3sOO1JoVvLiv4o3U04g8N6lRNCdijFtFtivX6ML/hnqKDlVCLMO2t12VMAL+ervHYi825OJA2ueKsaOqKeEm1bb3f9fkRLmVq0TFap/PpJjmoGVaps5uEJSrw2kiOk3PudeAibs75c69VefKl5h66MWty6Rlr30Pjkjkfn5ilbkLW9ly1uvYMDcTH+YSlaibbnyPl2mVFwAoYv/A7g58/0+zpev9l0RaA9wqJg9UhcJd5bezTGFljyhysqMWXbopP1MJrB2tmp0HfRruDZf0bxQyf12MzOVXkgSfLsGQUlyqSL103Sy4dTV0RLzVF2r0/yoag12NjMeU5CRAqdeiKqN6wO4O1XjHyeDnnzsfr3Xfc5CpRds5ve3CeR55tVkiUKpJ/unYnaX3te2hc9p3pGYPuPqezINeRoYF4CcB/7NI+vn2XvZqJdQuSbz4sR0++ucBOPCKiG7LHSBysDoHXhs7IcJ6X3jS476lm1OK9l0Q3auF1lmagT8O+nTd61aKY4fM6kjw+MUsNjXSu+Tn1enR1RVrYztZtJDv79zKapDSfj+TYeF1eCtb8s0eQKzVJVyZ6RrKUsmXueJ7BirAhuP2ZEnc83ux7kdUcpx62dsNNa+OcV+uQi6At+LUbnMLA0lyfbiPExzkfGtQpmc51YJpyXWdvi3Net2QE1kPYExa2HN/N4683q5m6s4LPrKOaCeLjnHuNxMHqEHhdxgRw4uE5urqbU2jzOqipw4bXzeYfu6SPb93ZjBJpYv1RorDgdQZresYg3+/8DBFR1iEppefO+cNPlxz9ewvlCPfv1b0N7IA1vvOl6NPYuxkWUzro68ymuPf1qJYyTU4Vuf7eBfSslfovVSQ/umOeffu1da0Bt3NerlkSI1HDzE6T/r2aj+XSXuFlliaqBCljowW+dKOzuialr+/s1YQgk3Ku2Wotms55pe6sZtp7QGfkhPURmrid86jLZ3iF6HbqJVgVvM5CQHw25LaCluuMtG/dkneIz3Z3a/zZ70eT9tZrGvKhQd2haQnR1RWp1p36nF4Yyd+fnFt2rsDKfjai01GD28Bfbw8WNDX4JrcvcMO9Rf70H34bSXmISk06/o6b7y+u+++IC439+MQshmuTqFTWvwbicmZtcO2VDZrs9eyhLSyLEZ07I8N53nlyt4Ny/qrL119d0yLiHdG54/V5DvEi1/ESSQarQ+DHoopL03C7Eq/1pv5TuuCgvZtRIoDzTl07tXmY8DpDMzZa4As/nXM8l8kIxkb71vW5YaCFpMADB2J6xmBw7+bWHOX+Pa9Z8gBeeK3iyPDtLJqRzPD97OEFx99RXFz/3xEXB2J6xqBvg/OQkqZkesbcxTtWhrgYgu87P8+P7i952kcTFwcC4MB90vQXmnvo+aesvd+8gWxKUIyBALwfZ1acSpO9ROJgdQi8LvOC+LAO+VE+2ficUsW5Iaf16JWjeF0+OTKc57dzJtsebfZXXHxKT6SM4wZaWPI8mDsb+3XsZmSU+/eefKnC9mebfZo9wuTgTetji7z7kUUMW/GF0ATldbKEhYHv3z7vYBqVJuvuo8m6+vdyGejBjNS4wJK2jmuvNM31r4G4BAVPPLKL53/X1G3s6RL88WjSR9OA1wQp7T4jquW3vtiCMRkbr5E4WB0CP6i2s67Z484ERQV+lE82PsfuYFVrEiKo3ehHFuKM47sxbcblwZui5zyAP+tqbLTA+G0LmLaPzmWj1783OVXk7h0lB1vk1dfP0te1PrbInXMm3X1NByuqGb6d8yb5gea8b5R5refvuOfRoiMrVqoSyeze2GiB8W1FR6AhnWLda8BduRFVIodq3anbeNT+KU47LLuHd+0ebnKeqJ7nUso28hDr/9y4MAn64WDFpbzUayQ9WB0Cr7MQEJ9ooB8bjvU5rutEtPHTnw3ZfY11f2QouHfH4nIPzeT2BV76VWXdnzkynGf46Kyjh+DfvD96/XvjE7MOJxGgXDHX3UdTyDuPrahm+AYKrVTSsL6/4+rr56i7DL9qLXr9exee1sOJR+Yca+Dff3D9ayCbcvbv/e9/fTOy/Xt2+HKe1+WyRlKU4O6nTnvQFwutTlpUzyyvtQkhPraO10gyWB0CP0qZYlMi6JOD5R6fqKbN/cjSxGHuTE4V+d5t82R6rG20VJHc+sAC7xjS120IHnVQlqHB5qk1fFz0Up/TMwYb9nE3468/0/Suc3r4yc+b/SeaFk2Gzq1berjl4ebfYZpy3X/H9IzBwF469tWlaSJy2b26AfsNpdlvyFoDug5bT+9Z9+c++ULZkeGbW4gmQ6cfZ5auCVK6NfZgkffUDG+yP0HCv4BpPPob3Q6oHyQX1ZrlnIsI0th7iYgtnQRrhTuikPOB5CKyDoQPBCDW50TfiTCl5OU3ajzzSnW5j2avLpOtW9bXRxOHuTM+MUvdBDtTb3WdPTQNxGF8hgZ1TPsBKyXI9Weazjmxhxenm/0nvT06fzIaPQ2+ow7J8sZs8+8o9Ghc9b7Cuv6OoUGdqinRbP1LQoOhQrSyey1lyR6Vbd9wXxFDdwrAr7fvLQz4UbYN8MZ0jcdfbO71g2mTy89a314fNPwIJkPrGEeVodOPtZXSBbpGM1gkoW5a2cNORuJgdQDa1ySvf1G1iO8ZVhRW8yAdHyRaMjQe9mA5rhPBDXnbA0Uee74Z8V0smXzuezvRxPr6aOIQDZyeMegpOBeB9CBDA/E4zD92WR/ftmnBmR4wnYE1Nvb+k0K3YGQ4egydbj2as47Ocuhe6zuSx0YLfPkmpwZQNoL9ey1MZx4ZyTM7Dfo2NK2+Rnlp1DJ8fozP5FSRB58sO3om/+Uns2TT69vrg4b7nPVCew9az/MonlnQpl0kIfXyDYmD1QGoG06tHl23Ig7rhSYEmbSzGbZaj5743iPPlrjnySbTmV7Psfng9f8RcRDf++bNcxi2GhEvmM6g1Tmv1q1s2Xrp8YPE0KBOyXXGmqb0pBcoDj1qZxzfzeO/MpYzNN1ZwWc+vD6mM2gzNhFcV+BP5nxkOM+L0wb3P93cz953SfSye35laAb6dOyuVIMgJWr9e2X33PHAkhufmKUmNNLZ5ljXDJLs3hIyaRwMnRldUi3mIzU24GMJZUxIvbxE4mB1APwqt2h8lj0iUqlLcpnoGMmTU0VueWARLW2dtKWK5Jrb5tnUp61fmDAGGayZWZPCUPOxKdfPdAZLznnK6XTW6t6VZwaBdtmClL5+pjOIR3lppeZkOturX2PkRA/0aNqQ60Sx3t8v9tITj8jR3dM82jcfFrGIF/6VbX/04l5HVlVoIpL9e34YydMzBvkB5+doWhSze87HXjifAA89VXL07y2Uo9e/Z5qSmuvrdAc714q4MHR6icTB6gBU69IRecmmoKB7o41iORHRFd8bn5jFEJqDTrPikaZOHIzkDQM69vPKC6azBjIp4SizqNSkZ9G0IDAynOfpXxs8/FwzW/DhK9fXQ9NAHHqwWvTlPHIg3PX+UlpZeq8MhaDgVyQ5DnpGfo3N1uG8I6va063xmUvXn1UNElJKX8q8hgZ1Fl3Gt9BEBLN7/syda25zVnNomohc/57b+cyk8axqJJNyavDdfNcsn7g0etlzLxGxIynBWnDnIwuOyMv8gulZ5CXqhuD0jEH/kJP22a8+mqiNDcC7zs1z3QPeMp01kEkLKEfXOQc4YK80A7Y+rAtOWX+GBuLRg+VXLwRY47NoK0cp1yRpDzPzQcAPdk6IB0NnS4+RZ845HLhXM6sKcN4p0erfqxs45A90zZuS/7HRAl/46ZzjOWuv71v3ZwcJv3qMpt8yGNynudeLCOrv+VnN9MJrFYeduXPeOzszqkgcrA7Aj+50MieZpvQs8pJNu6MWc3zi0t7ILKihQZ26i5TDqz6aVkNn3R8ZOE44souX3rQxtnVrfPxd3kSl4tA07JeRHIexcd+zV2xe0OpgRW186obEsNllQnjHuBUHfUK/shBCCDJpQbnqDOx44aAEBb/2nJHhPL+ZM7nt0fJyRv6SU3sic5Y34Nfc2TigO4SvGyXJUcrwtatmygtvqpnufHgRA7sAvGDRo2qgqCJxsDoAs0VJjy3h0Cjz8iLy8tyrTl2R2WK0ohZjowXGb1twRATTKW8yNO7a7yhmsKo1J9PZcQemOelQb3o6oi5OaEpJzS1q6VM9u7upPQrwtfcz4hm+dhkar3rI3HOnGsG541cWAqx9uVxtPq7UYf0KW8HBr/JJgNOP7UKmmg7DIetktQwDfo3P2GiB8W0LDicrl4tW/95djzqrmeY8tNd2zpl09zUdrChm+LxG9FZPglWjv0/DfsaaS96EF5GX27cvYgjnoopSXfIFp/aw/ZX6ckQnlxV86vf6PeujsUeLcllBQTe4aJ0aUkGipWbbQyPZndGIWqTdbbhmUt7Vs8ehvNQ9Pl4SmLQGL7z77CDQwgLn6dhEe11BG5ILDy0Va21FtzTZrwwNxKN/75lXqzz6fLMvtpAyGT17/WfuyHCeJ16vs+OF5nn+sfd6YysEhZ/ctYChN+016WE1UyHvtDMbcj1RyvB5jcTB6gCMnNbDtkdKjqZwr/pods6Z9BScaWGITtSiWncynWXScNEWb+KZdzxUdESLShXJ31+zE7FODakg0UJU4KMhGLUyLz8NnRbnsx49prygxydK8DVDE/GxAX+zNFEPXvgZuIh60GtyqsgDT5YwaWp5fenHO+nOeHPmHnVQlo0DzQEfPi5aPORzRZNum71meljN9O5ze/jx/aXIM3R6CW3PL0kQdRx5cJbNh2XpygoE0J/X+HMP9GgACnnnhiwipivil8gwwNeun6PmOqBqNStaFBX41WwOTdahye0L3HBvkf/z7Rkmp4qefb7f8EsMFSClNTV6wDoI69GIWSzDz/GJeqS9NXDh7bpyXCtiYwP+OlhRJwG5/4nF5T1zcvsCz79a8eyzoy4APz4xiyld5cNl787cqAcv+gsuQi/pXTXTOSf2OOzMPg/tzKgiyWB1ACp1Zx/NO4/NcuCQN1/9e8/L86P7mlELLWJRC3f00ssSuGWGQlsDtdBEZLJ74O/4PP68U1dkfjFa/XtuI9DLsRFCkE07hRsr9Wgx5fk5PlF3IvzSwAKrVFWIprh83QDDlOhahOaOTxT/EG0SkMmpIj+8o0i6yzKISxXJDfcucNAG3RfioSiNDcCbbzuZ/vBIt7GBlqqLiI3P+ad0M/lo2cYK7F01Uy4tHHZmoVswMhwthk6vkThYHQA/jeR3ntTD87+1scz1aPzxldGJWvgZZR8a1KmYYI8NaRpsiEh2D1qJJzIe7hgTdxcxbA3VImK6In5G2QFe/22NR2y9BH26ybvOiU7/nttI9pqm3XGtiPVg+Tl3hBBkU8JRolmpSbqz0XCwDFPyyq+dvat7d5me9a5GWRB1fGIWwxTY/4Sqh3umuwS8WrfIfLzqLfUbGwedTH+mh7qN0Do+UZo7AEcclOV383J5bfXnBZ/wSAfObRtEbWz8QOJgdQD8NJKzKWfUoicXraiFn2MzNlrgSzfOO57LZrXIZPfAXwf0rZ0GhY3Ng0+LGOtQSyO+h70Qk1NF7t2xiEhZg1KqSMavn6UnG43+PVPKVhIQL/v3WgzBaEWS/Zw7YI21nUijWofurLfX8Au3PuDsXV0smfz997zrXY1ymdf0jEF+wHlImaZkesbcxTtWB00I0ikc7Ki1uvfz0y98+OI+vnf3oi/95tCmNDlCcwdae87PPz7L/hu8MXrald5GrW/YayQOVgfATyM58g3DPpaijAzneflNg3ufamYh3nNGdDTCwN/s52Cfht2VEhFjHfJz7oxPzFKTwuHw1w0ik91roa/XvWNYBCuw49ZzkeV6JMYG4NHnSo59IWXkOO5Ab+QPoJUpL0o09t+6ZQ7DNvFN01tm2iiXeQ0N6pRx3r80vd0zsylBre7MfnqdnfcLw8d189QbxvK+0J0VfNbDPiD3Hh+luQP+liandIGus6zvJ6V1ZnklXRJFdPCf3jnw0xB0L56aYUXUtIjU+/td5nXykV3kupuDdPyhEQkFsiSGaguMCgEpD32fP7i0j3+9Y9HWv+dttNFvuOeOlyVw0zMGPQXn4opS/57f6+rBJxedWY6yjEz/3uRUkVsfXERLN7OT39s2z1Cv5tm9R9mJmJkzKWxsPpamt300UWagHBst8JWbnURAqRSe7pmZtIByNGns3bqN+2/QOf9475j+opz9BH/F38HadxaN6PYNe42ERTDmMEy5HFEA741kTYiWsjq3dpLK8NP5hGjX+/sphgpw8Za8g3Wou0vjz34/OroifjbiDw3qywxPDWgiOtm9Sk06GCJ/cue8pwyR375lzun82/T3VIfFdOZ8rlIxPb33hgZfY/z/079MR4ahc0O/c4573UcTZQbKkeE8Z2zOLe+ZXVnBH72r4OmeGeUyON/P84iTgPh5ZkG0CWT8QJLBijnaCcV6XRObTQvHxlapS3KZaEQt2onFeokos521zB2Pk2+aJjhkn2a0EeDckyPUv+djBmtstMDnr5tzPJfJCMZG+zy7hp+469EFJ0Nk0VuGyOm3DDbs21ysIkL6e9MzBv2bWp0IL+/92VcqjvHf6fH4+4nRc/P89AGbbqMpPc1stwQEIxT0Ath/U8ahxXThaV2efn6UyQrc9+r1mdWOBCQqkFK2lG57b+84H0dtbXmNwDNYQoj9hRD/LIT4uRBiUQghhRAHu15z8NLz7X76Xa/NCSH+jxDi10KI0tLnnhvk36QyWkt1vL9GtJ0In1PmEdYV8TsaCK3jHaXxeeaVqkOPZuqpRc8+e2Q4z4cuzDsi1Zee2aO8cdzAj+8qOjJMppSeZpiGBvXl0rEGhBaNDN/QoO7QOAPLifDy3ie3LzjGX4tQhm/z4V2OzHZvt7d6Ou7s3g33F7ntwfk9v1EBSCkDz0JEaU/2vyLFpbEVIVunbjSlG8CqZPJauiHqJZReI4wM1mHAB4GHgXuArbt57f8GJlzPuXfCrwGXA/8ReAn4Y+BWIcQZUsodXtxwlBGEkRxlogu/D6uWptgIbTh+ElzYP3PB1oxfqUl6vQ3I+oLJqSI/f7KEudRwXqpIvvKTnZ6y/J25uZu63jS6D9iovvPQwGxR0mNLOMglY9+rLM3YaIGv3lrEPkNz2Wj0733yyj6uvn3R4QClU97e+85Zg57+phcXpQxf1aXbuPngNCcc7B0ByB0PLfDY85XlMs1SRfK5a7xjKfQTddNpJOuaRS7gJaJc5uUnoRdEu7fRb1sHol9C6TXC6MG6W0q5l5TyMuAHe3jtS1LKB1w/yyeEEOIE4MPAn0opvyqlvB3Lefsl8Fe+/QURQhBGcpSjFn6PT9YVwihHKGV+7+OLjgzNi69VPL9GVOdOuz6acsXbDEGUnfP+PufRYi4NlldZmpHhPGdt7nJk+D717mj07513qrP3sCsrPM3QABR6nePfCFRHIcPn3gO8NpLHJ2apu65RrUcju9dyXvnA7pdJOTN8/+93ZyLTv+e3E5HSrT72BgzTIoOKAgIJmEY4++kHAs9gSSm9EWywMArUgGttn18XQlwD/KUQIiul9N4qjBBadZ782JBd14yQE+GuoXY7ROtFVMstJqeKXHPbPJkea0BKFcktDyxw6JDuqSHoHu+o1GxPzzh7gJBWZNnLDEGU19WFp3Vz2yNlWx+N9wyRxxycZcDGtHjaMdEQenIzneUy3msHvv+8Xn5wXzNLJjQRGYZOvw3B6RmDwpCGZsv8aBFh6AziPH/8uZKzf3IxOv17fvdUCyHIpgXlanOOVuvS8yyiH/BT87OB1gyW99eIElRnEfzfQoi6EGJWCDEhhDje9ftjgZellO7mh6eADFY5YkejtcfI+2tE1YkAePF1Zx/NvTsWPP38lohORFLm4xOz1F2hkKoPPRxRjXgNbXBmAhqMf15mCKKcwTrioJwjS1PIe9tHA9FtOHcbOl4HdQDeeXK3s4+px/vx9wutxEzefr7Vv+d8Lir9e63Mrt5f46d3F139eyIy/XvtmG+9xuu/ddoMk9u9tRn8gt/lk9ZnOh9HpSLFL6jKIlgBvgxsA6aBo4D/DNwvhBiWUj6z9LpB4O0275+x/b4FQohPA58GOPDAAz28bfUQxIYTVZKLbQ/Ms+P5ZqSuVJb8wzU70TXvavFTmtVg3qAabpQUqB7xaqfDJD1mOoPo1mx/5OI+vnt3M0Ng+pChiXLgwt1Hc95xWQ7Y6O1x07LvRGR8/CbWAWts7OPfnfU+S+YX/BRDBat/70s3Olu5sxktmtk9H+bOW28bFIaazqZYCsNHIcPn99qanCpy3+NlhN7svf3qT2fpzqjfv+deV4GUCEbkPPcLSjpYUspfA5+xPXWPEOIWrMzUfwE+uvS8U66+id3OHCnlV4CvAJx66qmxngEP/6LEXU9UKFckuaxA1HOceIh3DcMQ3T6aq2+cw7SFAKWN6cyrzVIIQSYVvZKCoUGdkivKa3rMdAbRNZK3HN/Nk28Y/OLVKuWKpCcn+KzHGYK0a6jrhqVr5zXzkx8I4jCPasO5+z79CHpF3Tm3w2sjeWQ4zytvGdzzZPNcfPcZvcobyBAMadVgQcPuSmlLTUdRyPD53YM1PjFLDUHGRj5UM/DUZvALgRCeLfXvNc7FbAqMUl35sfELSjpY7SClfE0IcS9wmu3pGaBdCmrA9vuOxeRUkRvvX0TPWCGoUkXyg8l59u7Tkj4aYGbWpH9T87HpMdNZA9kUlKvNx5UadCveLjI2WuBLNzmjvGnd+x4Od0lBVOaOu49m30GdCzfnPL2GEIJM2jkm1Tp0eRsf8QVBlKNE1TkPwtBp55ybpkSLgnMewPicfEQX2a7mwXX8IT7UzvuAFp0nHyy4P7y0j2/eYe/f8z477weklL73YE3PGOT7nR+qaVHJ7jkf+yHZM/XkoqN/b6EsI9O/5wci42AtwZ2xegp4jxCi29WHdQxQBV4I8uZUw/jELAYa9rPW6wwNWBFGd9SCivpRiw0DuiNSJz1mOmvAMi6dQsyqY2Q4zzO/NnjouWaU9/ev6PP8O41q9jOIhmHrc4Uj41GtS7oiIOLtdx8NtHHOI9KD5beAN+zaOc8p7pwHIYYK0e3fC8I533p6nkdfa2bnu7o0Pv376jN01lw+jh86T0ODOguu70BoIhLZvUeeLTmytno9x/EHebshfOdWZ1WQXX9P9fnjByLjYAkhDgTOAn5ie3oC+F/AB4BvLr0uBXwI2NbpDILTMwaFjU4eE2lKpme8JHKEB59wRi0WK9GIWrz3/Dw/vr/kax8NRLcu+cB90vTb+rDOP8V7gaqo9u8F0UcDjfGxOVgRGB8pZTAi1VEtEQxgbMAq17GPSaUuySnunAchhgrx2Xf8yAxrQnDIvs3sPMC5J6vfvxfEuhobLfCFn845r5MRjI32eX4tLzE5VeSWBxbR0s1qpmtum2eTx9VM02852XWFiI7+nh8IxcESQrx/6b+nLP17qRBiGpiWUt4lhPg7LIbDn2ORXBwJ/CfABP7vxudIKXcIIa4F/kEIkQZeBj4LHAJ8JJA/RmEMDerUXIeTaXqfofn2Lc6ohRDRiFqcfFQXL/zOXI7U5bsEfzLqPdOWuy75lrvnuOoS9Wv+/S63gOj2igRBHtPuc6MwPnWzWW4LVhTTj57DqDJQBtGf1vzcaDnnQZQHQnT3naDGJ5MS1GzXqtSkL86cl6jUZEslTUE3PT1nR4bz/G7O5NZHy8uZoK2n9Ch/lo9PzGIIzUEb7oeNNjSoY0rZFAsT1n+HBtTP8PmBsDJYboHhLy79exdwHlbp32eBjwO9wJvAz4D/JaV81vXeq4C/Bf4G6AceAy6RUj7iw31HCmOjBca3FbHnq9IpPM/QtEQttGhELSo1HH00R+6XYvhw75ujnn2l4sjw7SyqrysipQzkMHc7bVHpwQrMSG6hvfXlMp4iCEHLdp8b1SxEUE5EFMpvWwhAfM0MNxGZuePaH/2gabc+V7Bgd84jMHfuesRZSTO/4M85e8bx3RippsNw0JD6zkND+80OP6qZ2tmcuaz6/Xt+IRQHS0q5J5a/q4GrV/hZJeDPln4S2HDhaT08/Gqdp1+pLkdbPvlB72uphwZ1DFMuO1awpCvSr/bGE0S5BcDk9gUM0dzcNA1Kimf46qazVEf3Kwvhyu7lsoL+lMFFW3o9v5aXCKLHyPrc6EXa/Rbv3tXnRqePxvnYj2ZzaBO8iMD4BNXbGNW58/QrFR629cX26ib7neP9XhlF5/yHd85j2Nj9/GAFhmj27w0N6tSF8zuVPlQzjQzneeoNg0eeb87Rj75X/f49vxCZHqwEq4dhwr5DafYdsnYETYOtW7yvpR4bLfDVW4sO9pEoRC2CiiTvnDXo6W86WFHI8AWVhbjz4QUef76CsXS5UkXy99fsRAi1dUWC6sGKok5YYP1pETQCIcjsZwzmTlBjE4G5Y2kwlZDCpsF03Sz5rPd7ZRQrC2bnTXpsQV3pEytwFLOfY6MFxm9bwLTdqh/VTABHHZRh0Ma0OHyst+y6UYK255ckiCraHVZCeH9gjQznOWtzF11ZgQC6soJPvVv9qEUr5a0/h3mh17nMGok+lZmHWiLJPhnJ4xOzjlp/gFrdijqqjMAMwQhmsNzGql/9aQ0R7wbMJRFv1REkycXurqsignI+ozg24xOzDgMZoFwxfdkro9jf2F9wnqemX6zAEZw7F57Ww4lHZB022p/+nj82WhSDF34hyWDFGEGV6gAcc3CWARvj3GnHKC70RDuiAn+u8/7zevnBfXZdEaG8rkhQYzM9Y9A/pIGt/FDThNLZPQhGLBas8jF7CeWtQvLxi/JKBy+Cyn5GVcS7xQENqM8oCiQXDz5VYnJHk0CgfnyOM4/y/ixJ6VbzfaMM2oiAiPf0jLPXGawsjR97ZRQDOxcN93Drw01WYBkUK3AExqZah/2G0uy3VM2U1uGiLT2+XCuKDqhfSDJYMUZLNNBHFqAo1iUHVcr0zpO72XxYM3rU26Px5x/2nq3QSwRlJA8N6g7GOVjq31M4uwfB9Yo8+myJx1+oUKpIJFAsWRIIk1NFfy7oAYLQeWogar00QYih7upzVR+byakiP76ruDzXSxXJxD1FX+Z6wzm3Q/Xxce+JUvqToYF2pcmeX8JzHHVw1nHOFvL+nLPt1pUp1XYigrJ1oF1gx7dLKY/dbu1CiE+s8XOvk1LOrPG9CTxCUFTSEM2IV5BlXna2wp6cYGRYbV2RoDbksdECX7px3vFcNqMpnd1rq/Pk0/j8+I4iRrppQEVBuDGodQXw6q9rDjHsvGbynnPVJUipGc6MZC4j2Kdb+vJdRo2oYHxiFsMQ2P3xylIJnD/j43QcKjW1Rbw/dlkf375z0fcMDbQLmKo9d8C6R/s5e/bRWQ7Zy/vohSYEad0pbFyr+0dW4wWC3JPd46D6vuMn9jT7xrGENFbzbUhgB5A4WCEjqHr2dp8dhcbP4CLJ0SvVae1P8+c6I8N5Xn7T4N6nmkbye85QWyPMcOs8CasfyA+89bZB/6amg9VooVS5hDIorZ7JqSJ3PeIUz/z6DXP05tQlSLltquigkl4o+SfZELWg1/SMQX7AVQIn/ZvrLTphio/PGcd38/ivjGXnvDsr+IxPlRAtGSzFxwba9Q37d61MWlAznHNHZZ2woGwd67Ojte/4iZUM83uxHKaVft7za76bBJ4iKCppaFd369+1vEBQOk/W5zof1wyrpEDzgXDEKwQZ8Tr5yC5y3c1BOv5QhUOBBEceAzBY0ByaIg0GSpVLKHc8V+b+p5sOc9o0OHp/77/T8YlZaqZwRExrhtrZvW/fMo+RsTOd+UMlDVYGyyG8moZUzVB2bIYGdSqudWT6QCXdQNQCX5W6U7dxr36NkRO7fLlW1MYGguuLBWt87DphlZqk15+vwhME1fcJ0Zw7fmFPcVcDeENK+epKfoCXl97TuSOqEAKtu41YWrhuBKPzBI16f+dzqjugwW7Izseq12wH2WN01eV96LZdWtP8KwvyApNTRSa3Lzr6aL5zy5wvfTTTM0ZL/57qBClvzznvzfSJShrg/scWHP17pbLa/XtjowXSrn0mrftDJQ1tqi4U35ODDHq1MsH5dinPEOj4ROw8D3buuK/t26WUx25zGlLKVZkOUkoTUDv83EEIKkMD0WOOCdL5BGvs7des1iQ5lUsKAj2sojV3KjXpzAykoAfTl8zA1i15Hn3N4JmGWHhOY8wnel0vMD4xi6FpjoPFrwzN0KBO0RUdVZ0gZXBAx25v+ElU8K83zWHmmt+E0ITS/Xsjw3ke/1Wdx15sio7/wXsKvt2rm6HzlrvnuOoSdcuTgyz5byWPUXtPhmDPdHfAUfXxCXbuRK+81C8kNO0xRmvdbZIWbqCVBc5nBystoGwrKVB803HPHT8p/lsjyWqPzd07Fhx9NHNF//pohBAcum9mmV4X4OyT1K1FmZ5x9oyBf1TSY6MFPv8TpwZQJiMYu7LP82t5hSvPzjPxoP9U0rBE672P3mzcE9aPyhm+fTelGRpszvWLfCQDeublimMdzy74t469QJgZLNXPc1PKQFsiotZzHubYqD53/MSKh1kIcQTQL6WcWnrcBfx34DjgVinl5/25xQRrRVBaRtC6YFUvKWit1/b3elHL8D39SoWHbexsvbrJfuf4w84WtZKCn9y1gGGr2/OzjwZa2c6qdehWVGZuaFDHcBWem6b0JUMzMpznraLJTQ83dZPOPKlHSeO4geMPz/HKW+Zy1qS3W/Dxd/tDVDA0qFM3QbMNvSZg44CaGT5TSmqutZ/2cV/e9sAChk2pWtMEiwpn+FqCXj7WCqU0eH261sycZwUbMyZbT1eTobNl3uj42uMctfPc7QD6WfIfteyen1jN9vV5LLKLqaXHfwv8CfAE8DkhhJRSfsHb20uwHiQp810j8BJBtxOhcJ/R5FSR+x4vIZcOqFJF8tXrdpLP+sPO1nJYKR7xmiuadBdsDtbS7SZsZ/DJK/u4+vYmlTRY9+9XH83ZJ3RTtXkQ+ypcHgjWurcTFZx4SJrjD8r4cq2x0QJfucXZb5XLqSuB0M658tNIfnvWID/QXMdi6b+qZviCzGDdvn2BHc9Wlgl2ShXJP3x/J5qmJkNn6Oe54kHBIOeOOyjS0AlTmdTLL6yGXHgzcB+AEEID/gD4CynlKcDfAJ/2/vYSrAeh9tEobiTf9/gik9sXuOHeIpPbF3jhlxVfrxelPqPxiVlM1+2VK1Zk1w9ErUSw0OfcNk3Tvz4aiNbaOu+UvEPssysjfBXVjl6pTnB78shwnnNP7Gp+F1nBJ0f962laL4LsEwHo73Wu4wYTqKo9fEHOnfGJWWqu69Xq+HYGrBdBjk3j83/1u9qyDfG5a2aUJY+BYDVRGzphdriDJ52C1WSw+oG3lv5/EjAA/HDp8Z3Af/DsrhJ4AreWkZ9p4dRSqX8jmm+YUDekb8x868HkVJFrby+S6bZ2gVJFcvP9CxyyUfevoTpChuD0jMGGfV16ND710UCben/FHawLT+vmtkfKgfTRQLTKbysusc+urL+i2pHPnPtsCB57aJZCX3MCnXK0orWlBGsEAnzggl6+f28z26o6Q2eQ7KXTMwaFjRp2CVRNUzi7F6DOE8COZ0uO/r3iour9e87Hfs4d6/OjpRPmF1YzDX8LHAbcC2wFXpRSvrb0uzyg8LHfeZBS8tIbVUcN9V5dJlu3+FNDLYQgmxKUa85FpaKDNT4xS90Ae2FO1efa+9YMli+X8QRDG3SH9pKfTGfQRidM8ZKCIw7K8ds5udxHU8hrfOJS/zIDUXJA3dm1ICLJdqie/QxSDBWilTlvNQL9nTvnn9LDL37TFO7N92j8myv8y7auFy19ND6uraFBnbJLAkFogqFBnxTV14kgZUUArruriJGyCcArztAZ9L782m9qPPJ8s4e7Tzd5l0893CpjNQ7WBPC/hRDHAR8Hvmz73fHASx7eV4J1YtuDRR57vhlhKZVNPve9nWjCvxrqTBrKEWjGn54x6Ck4p74p/Y3OuRuSVTZ0PnZJH9++azGwDE2jpKBmG/5a3d8m7vWgUnNmac47LssBG/0LmUapodptJPtNHtNOQ01K6Zvw83oRtKHTmjn39XLrQmuJoL/Xy6aFYx1n0/5mW9eLILOfY6MF/uWGecdzamf3gl1Xb71tUBhqOlha0r+3jMmpIvfuWESkrEEpVSTj18/S41MPt8pYTTjiL4EbgIuxnK2/tf1uFNjm4X0lWCe+fuOco9HcNJt6NH4hKtHSoUF9uaG5AekT01kDUYq0n76529FH0531t48GIpalCaHe3w6Vy0uDbjbXNEHKtWxVzg4HXQbXKoganbkTxthIGZ3x8XNtjQznufzMbkf/3gdGEo2wBgYLrv49Td3+PdOUjuAl+Bu8GJ+Ypeb6PuoK9+/5iRUPs5RyAfjULn53pmd3lMATzMyZ9A81H8ulRnw/Iywvv17lwV8008JdGLz/PPU0acZGC3z5Jmd0LqXja3QuSroibqazvfo1Rk70V3spkxIs2JjyKjVJr6JyTy2GoO8i1e7r+3q5daGlVMdnQ6dxjXpE6v2DdkDd46ByYCfowIWuCXQdjKUjUUqoG/5Sw68VMmCdJ4BTjuoibROqPu4gRUsKCFbnCeAPL+3jm3c0qzyEwv171bpTUDuXEezTLX1zlttVCAmF+/f8hJoFtQnWjQ39zkiKubQR+BVhmZwqcvv2RUoVicRKC3/rlnklmXVGhvOcc5IzOvfJK/1l12rNYPl2qXXDbYT5behAO7IC3y+5ZgTdUB2p7F6A4ubL14jI+AQthmp9fjTGBoJvxIfoVBa4x8ZvnSeIzthAsDpPABefnueEw21VHjmNP/39fiUzfJPbizz+QmXZNltYIuTwyzYbGtRbMsGaJpTM7vmN3W7vQoifrebDpJQXrO92EniF956f58f3l5p9NFL6GmEZn5ilZgh0G3NE3UDZps8D9kozYIuyXHCKv+mSbMoZRcqmoVsaSo5N0JFk6xq7vwdVYEWSw+2jUXVsoF12z/9rtuvDUhFBi6FCtPT3gi7zAmttlSq27GdNQs73y64aQWc+oU3QS+Gqi8dfKPPzZ5rVM1lpcMS+/m0+QggO2TfNfkPNa5x7kpr9e9/ZNo9h4003pfSVkGNstMDnr5tzPJfJCMZG1atm8ht7ymA1eDobP0cB5wEHA11L/54HHOnT/SVYI048ssvRR5Pv0nzto5meMZb1gBpQOS0ctJF8744FRxSpXJW+RpHWg6BL4CA6kfa6iUMjTNNA97kOIEo6WGFkP6MSaQ/DSI7K2EBY+47zsaqVBWoEvXy/5JowOVXk9odc1TM3z/l+tkblzHp7zkkHKZce+mWbjQzn+dCFeUeF0KVn9igZTPYbu81gSSnPa/xfCPFu4B+B06WUU7bntwDXLv0ugSJw99EcvX+aUw/L7OFda8fQoM68S6tX1bRwGPXsX79hDjObasqKCHVpXd1MY36PjXUN4cjw3XKPyVUXq9dU3Y4Fzm/GuqgYgRCOIRgVLaywMjR2qOycJ3Nn16jWnBUQGR1ypr8VEFHRbhyfmMXQNYcxW6n4f7Za89PZN6wiBvs1h4ZSIxDup2125vHd1PXm5x+wUT07MAisJvb618B/sztXAFLKB4H/CfyNh/eVYJ0IulRnbLTQwuaVTqvb9GlHWrecQT8xPWO0qUtWM8MXRiT56ZfKjgzf3IK/deJrRdA05NC+x0hVtrOWHqww+mgUNXSCDupAdPrTIKS1FZG5c89jzgqI+aLh+/4YlbkzPWO0nN+mKX0/W6NSun3FWXlHlYXfsisQnbnjN1azhR0OTO/id7/DEiFOoAiCLtUZGc7z9qLJDdvLy3XQW07oVi4DAeFESocGdWqms5xMaIKN/erxzIQxPrf8fAFDa46FqsKNYZR5pTR4Y7rG0zbR8I0Zk4tPV0+4MRyCFOdjVUuZVCiBqyos4v3sLys8/mJzjg9mTC4/0985HpUM1k/vce6PpsT3/bElg6Xo2AwN6hiu6SxN/ynT3cEjVSsLjj88x6sz5nL2s69H8PH3+Cy7EpHyUr+xGgfrZeCPgJvb/O6PgFe8uKEE3iAMI/mdJ/VQprmpbexTz3mAcIzksdECX7nZGW3MZtXM8LUwMgUwd2Z2GvQONudLIyCpWoYvDAfi9u0LPPpsGXOpvrRUkfzj93eia+oJNwatZQTRyUKEsSdHRcR7cqrI9mcqy/2NpYrk8z/YSTbl7xyPCkHKbNGk23aeBiG7EhUR709e2cfVty86dD8zAVTPRKUHq+JqFznp0DTHHehfuwi0kYdQdE/2G6txsP4X8B0hxJPAD4HfAnsB78civ/iI97eXYK1QoVRH1Q0naJptsDJ8z/3WcOiEffDyPuUMZAiHLnmgz1knrqpwY7seLL8xPjFLLaWj2+Zpra4mQ2cY45N19e9lNMniSF65sXnwqRKTO5oZ/vrmHGccmfX9upm0oGbTCavU1NMJG5+YxbRpLiGD7KNpQtUzq79Po2p7LH2WXYGmiHfd5sNVFXTOzzk5z0OvGg6dp0/7SOjVQFR61BLSqvCwGqHha4QQb2I5Wv8JSAM1YDtwsZTydn9uMcFaEA6bl/OxqtHAMMYGYPNhOXp7m4N00lH+RpHWijAi7R+6sJdr7mlGITVFhRvD6KOZnjEobGwQulpQsX+vLXlMAMbYw8+UePyFyvLcKZYshk5AGSdrcqrIT+4qkspZBnGpIvnpXUUOGNB8v0e3iLeKxs6bOw0G924upkaPod9zPCosi+ed0s3tj5aX57hp+iu70kAURLyrNenI0ORzgpFh/ynTo+JEhGHvpF1+f92w5qzfve6qYUXmgRBCB44DHpNSniWE0ICNwJtSSnP3704QBtyR5FBKdZaa8VUrKQjDgbCu476PQC67aoSRhbjg1B6e/nUzCtnTrfHZy/2PQq4WYUQDhwZ1yq5dVmiCoUG1SnCrdSfTWS4j2Kdb+v4d/uBnTp0XTfO/P2W1GJ+YpW4Kx4FbrZqB3OOrb1SZeraZOe8WBu97p1qaNEODOnZXygwgQwPRETg/7IAs0/NyeW3192p84lL/KyAyacFCRW3nvMWBCMgBbOn9VDSgHMZ5LoQgk3aOSbUOOTVjyr5hpfFXCTwEXA5sW3KqfufbXSVYN8JwIlK6QNewiRtbukHuaEbYCFr1fVfXUbGkwJTS0a8BwdG026OQaR1Ghnv8v/AqEUY0cGy0wL/cMO94TsXs3uRU0ZFJWiiZgWSS3pypM7BXc5NplJeqlOGbnjHoHXAuJGn6f4+TU0XueHgRLW0546WK5Js3zVPo8j9zthp86KI+rrVlsGVQGRo3UYGCezJY57l9fxzZnGOfAMqno1CVEkbfJ0Qpg+V8HAQ7p3Ud4XDuqnUr6NZJWFEIdMmheg1Qz+JJ0IKwSnWs66ivuxJGmZd1HfU35HZjE0QG0v0d1AzL2VMNrf17/o/NyHCey8/sdgg3fmBEPY2wb2+bdzSaS1MuZ5L8xIaC09AUS6eaSv17Q4P6suPXgCml7/c4PjFLtepcR3UT37+T1eK0Y7rYfFh2eY73dAn+PIA+mijsyRBOXyxEo4QyjJ5qaLV1VBwbCIfUC6JDPuQnVjMVvwz8eyHEjVLK6h5fnSA0tNV5CqhML5MSlGwlBZW6el55GGVe0G7DCeSyq0IY5QSwVFKQcs7dah1yijVUP/Fi2UFU0oXBO/b2v9zqlKO6SNtIAI47SLGBAd6eM+jb0HQYGmVefmdp3CxiQgjlMnxjowW+couTRTSt+3+P0zMG3b1OJ04TamX3wDon7BmagzfpnHNMzvfrugXOcxlBn2YqF7wIq6w9CjT2qjgQKgaTIbwMXxTmjt9YjYPVC7wDeEkIcQvwa+wy1iCllP/Dy5tLsDaEtRlDa/pZxUXljqQEdlhFYWxCOqzA+h7sY1KtSXIKNVRPThW585ES6E269G/cOEd/dzBEBXaoGC0d7NcdTJANKmm/szQXbellx68MnnypqaF01Yf6lTKSR4bzPParukPn6Q/fU/D9HocGdeZd4VChqZXdg/DOrLsfcZa1lqrqEaRAeIGvKGQhQnM+I9BTbZgSwxZLEQJSAS19dyZRVZ0wP7EaB+s/2/7/iTa/l8AeHSwhxP7AXwCnAicAXcAhUspXdvOeLwOfBr4jpfyo63c54K+BjwL9wA7gL6SUd+/pXuKKsCI67a6lYlQntJrtCER0qnXppLzWJVnDCMTYyKQFlO3ZT7XGZ3xiFiOlYz+fgqCShnbRUl8vtyZccXae6x8sNZnOZHC9Yofvn2HvDc2s3pkndPl+zdVi36E0mwab9xgE09nYaIF//rGzHDCT0Ri7Qi2R6rCCXl+7fg4j4yzfrNbVIkhp1xebDqqPJu0krrn1XpOPb1WrPNldCZKUCDbRUs0UUMk/RKf81k+smIZKSqnt4WelfvFhwAeBt4F79vRiIcSZWBpbc7t4ydeATwH/HbgCK7N2qxDixBXeT+wQVk2ydS31F5Uq9ewqjs29OxZ5/IUKpYpEAnNFi6hgcqq4x/euF25HV7XxmZ4x0Fw7pjRlIOVWUch+bj485+ij6esOpo8G1C/XMU3p0BOC4PT3PnJxr6N/b2S4WykDGcIr256eMXDzIGtCKFVC2a4vNqiS/yeeLzvPg0UZ2HmwUoSVwUppVkaoAdPEQWmvAloIvYKsZooAqZffCND0XsbdUsq9AIQQY8DWXb1QCJEGvgL8LfBHbX5/AvBh4BNSyq8vPXcX8BTwV8Co53cfAYSl82Rdy3UvCkban/tlhcdspToDaZMrzvI/ottSk6zg2Ezcu4Bh8yKkGRzlteqMVUODOqbLsDFN2BQEm1cUsp81Zx/NiYekOf6gYHh5Ww5zxcYnLPIYgHNP7KEimnN0U0Eten8ILyg4NKhTlRLNpjEnNBgqqFNCGVZ5IMD19xYxdJsEglBPAiEs51wIwW/erPGErTR5Q8bksjPVyQ6H2S4ShYCy3wh8p12lbtZ/BHTg73bx+1EsseNrbZ9fB64BLhZCZNd6n1FGuD1Yai+qyakiU880I3KliuSLP9wZSESutSZZLgtqqoLZonN5mmYwgp+g/oZ81RV96Ha7SwZDJQ3qjw20OjVBCpKqrjEXrqHjfKxiL0RY4zM2Wmi0VC4jm1WLICXMuTPztnPfV1ECIazy0smpItufLjtsiS/8aFbp7F6oe7JiAdMgsKo4kRDi08BngSOBFudlFWWCK7nWO4D/ClwupazuItp3LPCylHLR9fxTQAarHPEpr+4pKnjwqRKTO8rLUZX65hxnHhWMr6l6XfL4xCxmzjntywH10ehaG50wI7h6+pWgv0/D3hPf8P+CaIpXPUtz9ok9PPLLphhyLiv4dGAlcM7HKh5WoToRipejtBiBARo6UWDzCqtveGQ4z4vTBvc/3WQGfd8l/gv4rgZhEg8NFJwC0JqCEgjuYEpQOk/jE7PUNI2UTdupbqiV3QurPw2seero59Ykpfm8MmMTBFY83EKIPwD+GfgmFjnF1UAaK4s0DXzH43v7EvBjKeUdu3nNIFYvlxsztt+3YMlR/DTAgQceuJ57VA6TU0V+fFeRdM7aAEsVycRdRQ4YCEZYUvUM1ps7DQb3bk57GWCGBqxNx05jX61L0gEaonvCO0/u5mc7yoELfoL65aVuKulCtwiEqADaswhKKQMrM1sJWg2dJHPeQFjEOqB+fxq0ZtWCdM5PODxHd0/K9jiYstaVwh1MCcqBAPjoxb18+06bBIKmngRCWM759IxB76CzCExoqvXvheecP/x0ySk8X1aTodNPrGap/nvgf2Mx9o0BX5RSPiKEGADuBN7y6qaEEB8FTgOO2tNLcVLF25/fJaSUX8Hq7eLUU09V77RZB8YnZjFMgZ23oVI1A4uqZFK0sNBVi+pELYYGnRG5RsFqUBG5Fp2wmqTHf7mXFeOwA7O8WZTL319/XuMTlwUT0VW9DC7Mwyqlt8l+mpbGnSpozdIEd23VnYgWByLAsUnpVjN+IxttLDXjp9y1cSHC/X0F6US4nV3Vsp9hZoYvGs7z+K+aWfueLo3PXBpM1n6lCCt4MTSoUzKd1xZCreze9qdL3P5Ys5rJrOTYcngw1Uzfn5zDsEVNhSaU69/zG6vZxg4H7gbMpZ8MgJTybSHE32IRUXx+vTckhMgDfw/8P0BZCNG/9CsNSC89XpBS1rAyVe1SUANL/860+V2sMT1j0Dvg/FqlGVyGZrviUYsPXdTHtfcs2qikg8vQgPraGdWadGRpLjohx94DwRwYqpcytRqBwRqomZSgVHXqhKVVMpIV6jNSbl2FODZCCLIpQbnmzJwr5WCFrL+3u3sJG2HOnbQOB+zVPA8Azj81mKz9SmC42DmD1HkaGy3wxeud5NYq9e9NThW57u4iKVs100/umme/gKqZ3pwxGLBVCzWKLVTK8PmN1ZBclABNWl35vwEOtf2uCOzr0T1tBIaA/xur/K/xcwBNevfLl177FHCIEMK94o8BqsALHt1TZDA06NT0AMuJCCqqcu1tc8vOC1h0so2ohQo47dguB5V0Ty44KmmAl16vMrl9gRvuLTK5fYG7dywEct2VojXSHp6hk0SSnVCdrCBMtjPlWQTDds5dGTOVHNC6IV1nhkWBHRSy7rFRrTTZ3UcTYPZTCNHSI6zS3KnWrYqZxpl624ML3L49mDN1ZDjPu87JOyQQ3nOeOhphVjWT87mGbmMQ2NDvtDlV7N/zG6vJYD2BRRoxiaVf9Z+FEC8DdeB/Ar/w6J5+A5zf5vlrlu7hb4Enl56bAP4X8AGs3jCEECngQ8A2KWXFo3uKDMZGC3zlFieLTVoPLqoyPePscRJa83kV4KaSPmiTzrnHBFOjNzlVZHJqET1jDUqpIvnOrfMM9gQTUVoJWsstgru28tm9EMu8oOFEOLMQqqCdGGqiv9dEmNIZzeupOXfaBS6C7C1UnVwn7MBONiUcAYJKTdKVUSP7Obm96KiYKS6agVbMDB/ThZZpOgxH7KcOY5XVI+Y8pKQMzhb75JV9XH17s1oIoV7/nt9YzWz4Cs2s1X/DcrTuXXo8D7x7pR8khHj/0n9PWfr3UiHENDAtpbwLq6fL/Z4y8Fsp5fLvpJQ7hBDXAv+wpJn1MhbL4SFY4sQdh5HhPI//qu7QefqD9xQCM+A39uvYgyaNbJoqUYswD6vxiVmqdejKNMOzdROlapLDzEK4WYeyaeiShjpjo4SR3IRKfUZh6jyB+qKWLQQgATvnkZo7IY+NatnPx18o8/NnmiyHWWlwxL7BDVI2LZgvqemcf3fbPIatEVWaMtA+H5XZXYcGdaquTLA0g6tmumhLL4/9ynDohH38g/3KnOdBYMUOlpTSrjX1ghDiWOAMoBu4X0r55iqu+wPX4y8u/XsXcN4qPgfgKqys1t8A/cBjwCVSykdW+Tmxwb5DaYZskYuLAmI6AyuDNn7bAvbez5xCdclhGsnTMwZdeVfaXKiT3XOX6gRZzw5w744FRzSyVFWrf0+NLEQTKhk6YTrm1vWcj9XLfoachVC4hDL0sVHY+ZycKnL7w4sIvVn18K2b5gKtelDZOX97zqRvg93Bsv4N6kxVmb10bLTAV28tOljg0qlgbbHDD8iw14amLXrmCV2BXVsFrLnSWUq5IKWclFJOrNK5QkopdvFz3m7ec7CU8qNtni9JKf9MSrm3lDInpdxiz3J1GsIu1RkZzjN8dNZRl/zH71cnahGmLsTQoI6LdAihCWWze9mAS3W+ccOcy8FTq38vdCfCFbRWicY+TK0eaG8EqiTiHfrcUdgBVW1sVOptHJ+YxXT30QS8J7Zm+AK79B4x2O80Yc2lNR8YK7DC5aUjw3lOOybnsMX+zXuDq2YC9SsL/MZqdLBeAp4GPialfNv1uxOxNKsObffeBMEh7FIdgCMOzDoyaKdvVoeHPExl87HRAv/0I+fBmMkIxi7vC+wedoewS3Ws/j0nSYvQ1MnwhSVo2UAm5SyhvPVek49vVaOpOkydJ7Bo7DWNZWPUVIzGvlXnKdjrq2zoVOrSMa/TQiLLwUl7tGMvVUVjbnrGYGAv5yQ2TRnonthKkKLO3Ln8rDw3TJVsuo0E2uejclUBwD5DaUcG6aItwTJAqj4+fmM1GayDscgnfi6EeIfrd1ngIK9uKsHaEXY00Lqm87FKdclhlnmNDOf5w8t6HRGl80/tVsJAhvBLdYYG9ZZoraZQhq9V5ynY8XnyhTKPv1ChVJFIYG7BKqGcnCru8b1+w73Gg3bOQe1SrzADO6C2ofPAkyXnvC6agc5rXWsynIHlpLvZ18KCxQrsfE6awfY0q1wGd9xhOQcrcF9PsKzAKts6dUM6ztOg2TlBfWZgv7HaONpHgP8MPCiEeI+U8h4f7inBOhCmnsjyNRVuGg7bAX3nST0syubhONgb8I63G4Q9NmOjBb5ys9OoUklXJGwH9Mb7ihh6c+4IDWWEG8MeG4Bf/bbKoy80G6oLKZPRs3sDv492ePFXVZ5+pXlvm3ImF58e3L21GjqBXXqPuOnnCxg2L8IMmKhACEEmJSjbNOYqNTV0wj5xZR9ftzOxYZ3pQe6JKhvJ1bpTt/GUd2Q45oDgojvtbB1Vsp9hs3OC+szAfmO11t0bwLnAz4DbhBAf8/6WEqwHbmcm6FIdUFsw1l2qE0aZlx0qRdlby5iCnTsjw3nOO7nLkeH7+BV9oTsPDbQywQU7PjM7nWF1bamUUoUSyrBLBCenitz3eHk5C1KqSL7601klsnvbHphnx/PNDE2pLPmHa3YGem+tho46+878ovNegiYqAHUNwXNPyjsyNF2ZYDM00EYnTJGxgTaZ84DP85Qu0G1WtJQ4hI/DRNgl/9Y11bUFg8Cqp6OUsgx8UAjx18A3hBBHADd6fmcJ1oSwNxzrmmpHvOwIOsOnsvPZWsYU/D0c944svb3NSXvyUdngb6INpJRtIoLB3sNAn4b97G4EI1UooXzomTJ3PlFeztCIWo6TDs0Edv3xiVlqaGRsWYeaoYYEwtU3zmHaLHgpg83QQBsJhBTIcj30sQHoy2vYkkeYZrBEBdA4B2wZLEX25YorQ5PvEowEyAoMETvPw2iJSAtKFSeNfTqE+3CjpaQ9lHYRdauZgsB6WAT/G/Ax4D/QpFlPEDLCdiAgWoxVQUfa023GxlSE7UyFw0rVev+6YUUnG9A10LVgx+fDW3sd0VJNU0O4cXKqyA33LziyRz+4fT7QDM30jIF0UXRqihCkzMw6M49mCBmaB59YdPQ5LZTV6d87c3NXSxYg6Hmt6r4T9nkF0QoKKtESoYgDqsJ53lqxE/gthIp1xWCllN8VQrwMXOfN7SRYL1RYVKoyVhlmuDpPAJoQpHUcVPq1ejjZIjfc31PQJXCg7mHlZjrLpmFTTgaaAbjotDxPvm4s30NPt8ZnLgu2XKgdxidmMRDYl1LQGZqhQZ0FVyBHFQmEDQO6I/MoQ8jQfOdWZxZNU6h/75D9MsyW5PK8HujV+OTlwZYGP/9ahfueaor5pgyDAy8Mn91VhfNcZYIUFbI0qpaXqnCeq1yaHARWIzTcNtslpfy5EOIwYNCzu0qwZoSp89S8ppobciuFffBNn2BF2WqGs6QgjM3PjXYU/0FD1bnzs4ecIsgLi2bgIsiZFI5yIYALTwu2XKgdpmcM+jY4IwTSlEzPBEfFNjZa4As/nXM8Z5EBhG8kv+/8PD+6v0klbQZMJQ0w/ZbBhn2bC7qx76mQ4XMTFVx5Whf9PcGR/0xOFbnl/gVSOcvhLVUk194+z1BvcGK+u0JLX2wYfTQKM+WFLZ0B6vYZKXGeKzo2QcGTIZdSzgPzXnxWgvUhbDpgULfcojXaFc59ZFKCBXu9f03Sq4DA+eMvlHnwF80obg6Dd+wd7ImuakP1926bx7CJKkkZfAZA0wQp3dlEXVUg+zk0qFNz2cOmDDZDMzKc57dzJtsebfaBbT2lJ3QDGeCko7p5/nfmcoamt1vwJ6PBZh4tkXPZbNwT1n+HBsLP8IXdNzw+MUu1BimbXGNdkf49VTJY9ux9LivoTxlctCV8hk4lSwQVsXdUsAVVDZgGhd1uZUKInwH/Rkr5i6X/7w5SSnmhd7eWYC1QYkNW1EhWYcNpd10Vxmdyqsidj5RgiSSgVJF888Y5BrqDjeKquiHvnDfptTkMYfTRgDU+dcWyn2OjBca3FbHnq9I6gfeGnXl8N6at5vegTeE7D9CaoTlivxRbDg+WvGVstMBXtxWxr6acAhII7cljgp3P0zMG2R7nXNE0wfRM+BtzS5lXCOf5nQ87s/eliuTvr9mJECJUB7RuOEv+w9B5gnb6e8HfQzuEqfnZQGu7SOC3ECr2FCuyj44G7M7aCb/GKYESNcmqUpFXa84+mowuSdeNwA8Jd4RWhT6j8YlZjJTu7KOpBN+j0VJSoMDYAAz269jPhjD6aMA6sBZdjFVhY2Q4z8Ov1h06T5/8YH/o60oVQydsCnuwvqOn3jB45Plmhvqj7w3+O3KjblrZzgY0jcD1p4YGdWZLzu9IaGqwc4btfIJ1NtTTOpqdobMefv+eCjpP1nVx2BW33mvy8a29oa+t1sywCoRn6uiEBYHdOlhSyvNt/z/P97tJsG4oUZOsaMr83scXHZG4uWLwfTSgZgnl9IzB4N5Og8Lqowk+Q2OHuwchLFx6Rg83brf30chQGPxUdCIMU7LvUJp9h6wMjRCwdUvwvWFu51yVfUeFoBfA0QdnGOxvTqDTjs3t5tXBQAWWvLHRAv/4w52O5zJpwdhl4ffvtWrvBX8P0zMG/UPacnUDWAQyYffvqaDzBPDEC2WnXbEgQ7Er3GgN7AR/D7om0HUwlqZKQyfMzaYcV3TIn9k5eO61Co+/2IwkD2ZMLj8z2FpptxFYNyyDVAuY1tqN6+9dwNCaNQTSDIdJS8UyuKFBHdMVVTJN2BR0hkZR1qFj3pHjtbebfTR9PRpXvbcQQpZGPSeiNagTTiS5tVQn/LEBNZrNreuqt++0ipsHfw8jw3mKFclPHigtn5unHN8degYC1MhgDQ3qVEwc1Q2agA0hZ/hUGBuAG+8rYujNsRCKMHSq0J8G8OvpWug2aVjYUw/Wuav5MCnl3eu7nQTrweRUke3PVJZLLkoVyed/sJNsKthaaSEEmbQzul6tQy443dG2mFsw6eptOlgNQcvAszQK9qhddUUf3/jZYrOmXYaVoVHVSHb20QwfnuHI/YIPmSppJLszNCFFklVlrFKBLhnUlEBQxQi84JQe5o3m2ZDPqVHC5N7/wnAixkYLfOlGJ4dZNquF3r+nwtgAzOw06dvQdLAageTwM3zhj8/kVJEHnyxbHjmWTfovP54N3CYNC3uKF93J7vuuGmjIoIdftNzBGJ+YxczZvlIZTh8NWIvZvgFW65JcJtxDq9CrU7U9lkvORNC19ioaOmef2MMjv2xqLGUzgk9/OHiNpZRulZg1RH0N02pmDrovww1VDnMVRT9VOMit6zofN0S8tZDr/VUZnyjMnTBKBEHNwAW0o2kPp3/v5TcN7rXphL3njPB7jNxjE1bgYqBPc+jciSU/PewevrDZOcGySWtCI51Vq38vKOxpyM/fw+8TKIQ3dxoM7t38SqUMJ0MD8Npvajz8XHND7tVN3n1OuGnhc0/u4o4d5dD7aFQ0dCp1p8ZSoUdj5LTgueOFEGRTgrLLOQ/bwVJBjwbaEaSEcx92qOJ8qirirQp7qYr9e6rMnXZVBSo046vQRwNw8pFd5LqbFz/+0JAXFe0CF+Hcx0e29vKdu5rVH5oQodgVdkgpefGNKs/YiIf2yplsPT1YG2x6xqB30LmGVOjfCwp7Irm4K6gbSbB+DA3qjkiKGVKGZnKqyD2PLiKWOFNLFcnXrp8lnw03LfyO/bO8VZTLWZqBXo1PXNYXeh+NCg5Wa7N5SDeCZeyUXeWl3cGyWrdAhWZ8UNc5tyMsIxnUFPFWIZJsXVe9uaMKUUE751wFjTllHFAVnXNFMsMjp+V54vVm9UdPt8ZnLgu++sOObQ8Weex5G7V+2eRz1+xE04K1wYYGdUouvXlNEYbOIJCQXMQIHxrp49p7m5EUGVKGZnxilqoUDiNdBeFGdx/NxSfl2FQIfqFnXbSu2RRo1eDp4u1QpRcCGgelWlTkKmiKtLuuCuWlrRmakG4E9US8VdB5aqBFk0aBdaXK2IB6zrlb50kIq4Q6DKjonD/8ixJ3PdGsktHqOU48JPhG70zKWf0BcOFpwbOo2vH1G+cwbQaYGRKh19hogS9OzDmey2Q0xkbDZ+gMAruVZRNC/EwIcdRKP0wIoS295/D131qC1eLUY7rYfFiWrqxAAD1dgj8PoY9mesZY7m9qQIW0sCqH+c+fsOjiSxWJBBYrFq3r5FQxlPuBVmMrrAwNqEl0oUqZl4oU/6qsK1BPxFsFnacGWo3kUG7DAVUo7NtdO+y1pYrOU+PadoTtnE9OFbnx/sXlM7RUkXx/cj6UM1TTrOynHWGvrZlZpwEmQyL0GhnO8+5z88s2aVdW8O535jui/wr2nME6D1hN0aZYw3sSeAR3H80he6U4++jga6uGBnWKroNThbSwKqU637ppzkFGogKtq0qGzouvVbjv6WZkMm0a/N4F4UW8TCmpuQ7MsHQ8VGSgVGnuqCbirUqJF7RmFsMeG1AncNHu2mH3N1brrkqHNAymzVDOCNUCF+MTsxhoDla1MM/QTEqt7OeGATXaRQC2HNuFyDSve/i+nVM4t9sM1hKuE0K8tJIf4HlWxjqYwAeo0vQ5NlpoidJm0uE3fapS5jU9YzhWSSMqGWaGTwVBS7Aik7c8sOCITF5zWziRyQbaOVdhMdOpmd1zPg6zRFC1DF8L01mYvY2KjY11D87HYZ1Z7a4d9vjc+fCCo9KhuGCGVumgWuBiesZAc1mvpilDO0NVk4h4z3l5dNv4yJBkV0DNMyso7Gk7++YaP/fNNb4vwTqgSjRwZDjP9LzJLY+Ul7MQZ5/cE2pauG40qb8BdD28Up2hQR3DxVAlNBjqDy/Dp0qkfXxilmoNUrbEa90Mt3+vRcco5DIme1Q7lxH06eFEtRtQqURQNSdCvd7GJlQwdJ56ueJkm9VM9j83nAIY97oO24n4/s/mMWxNVzKkPhpQj1xnaFCnpjnvSZrhVcmoRgJy4pFdvDhtLp8T+S6NPxkNntAL1Ky6CAp7YhG8KqgbSbB+qFSqc9bmbuo2dfP9N4RbHqhK9gqsDN9Xby06Ur25kIUbVRmf6RmDXI9zrgghmJ4Jb1dWZWwA7n6kyOMv2Nihqlb/HqCMAxouUYHzcdiHuSrsk9BqBNaMcHXCJqeK3Pd4CSmaIqRf/eks+Vw4bLOqOec7503yA8290AxRdkU153xstMD4tgXsnUbpFKGdoar1qLkJvY45IM0p7wieAATUC1wEiZWUCCaICNw142EzMtkR9mGlkqEzMpznrM1djsbPT72rEHIWwvk4rOzn0KCOaTq/q7D791TJDAN87fo56q77qS4JN4YFlcankeGb3L7ADfcW+dw1M6GWl973+OLyvUxuX+D51yqh3YsQoq0Yc1gYn5jFtdQpV8zQ5rJqzvmAi+FWhthH4+45rRm07NNB4sLTejjxyKzjDP33H+oP7QxVzTlXpd/curZaYxMkOqfbrAOgiighqEcn3ar6Hs59NHDsIVkGCs0v6NRjwxV6aimDC2l8xkYL/NMPnQZWOiMYuyw8kguVDqvpGYOBTTrCFhrTRLgMnSr10ex4tuTI8BVLZmgZvsmpItfePk9mSaC1VJHccv8Ch27UQzUE7edEtSbJheQQT88YbNjHOVmkGV4vqmpn1tbTe7jlodLyXDZDkl0Ba4/JpJxrvVqHXDhJEeoG7DeUZr8h66BK6bB1S084N0M7gpTwM1h2qMXsmjhYCSIIler93c5d2NFAlTYc6/rOx+EzVqkxPiPDeebLkuseLC33ZZx6fLdaPUYhrquhQZ2qlGi4+vdC0HMDq3n6xderPPNKdfn72itnsvX0cPporrur6OhbEUKE1rcyPjFL3QC7DVqthcsW+tpva86eJ93k3eeE810NDeqY9qW0VAIXVrZaNUPwqEOyvLGz2UdT6NG46n3hVTq0OOd1qwc0DKhUtm1d3/k4bHunRXYlxDPLnf2s1sMtTQ4SiYMVI7RmIZISwQZU6hMB9cZHFZILgPNO7qFoNlM0he5wvyuV5s7YaIEv3zTveC6bDY+hc9uDRR573tYTVjb53DU70bRw+mjefNugf6hpoDeYxsLIikzPGPQU1MnQTE4VuefRRUTKGpRSRfK162fJZ8P5rj52WR/fvnPRlqEhtAwNqJfBqtacfTRnHpXlHXuHZ7Jl0gLKThHvsKCSrdPu+mHPHZWImTRh6YTVbNterR5+FVEQSBysGEElsdiUBppoimwapqVMHxZzn0p9IqAWnbQppWPzg3DLvFr0ekKOBj78izJ3PtFkxBS1HCcfGk5tzMhwnhenDe636YS975Jw2KEAvn7jHKYtXW2GyHQGMNinORrfxRLTWBhZkaFBnZJrWZumDC1DMz4xS1UKR3VB3QiPofOM47t5/FfGcoamOyv4zIcHQpvL2ZRLdyoFes0I7X5Ukj8Atc4slcqSreurMzbW9Z2P3f2FQSOTVksnLCgkDlZMIKVUqlfEaqgWlGvORRWWg9VKABLKbdiurw4rU7vDSoSYvm93WEkXrX1QmJwqcsP9C+iZZtT/B7fPs3dBC83wOuHwHN09KdvjkBohgJlZk/5NzccNKYSwsjRXXd7HN37WzIpoWnhZkXbZxpQeHtNZu4ya0MLr36vUcWRoNhU0Rk7qCuVeAH7+xKKjf2+xEi5Dp0pZCGg10sMMfKlUcQFqOZ+gVtVF4/oLOLOfveEt9cCwKjNTCHEwcDqwL9CFpXf1LPCAlLLs+d0lWDHcGYiUDpoW/oZctjk21Tp0h8TloFoGS6Wa7WpNOiO3adiQkaE5ELpmGcamrXTIMK05HTTGJ2YxENgvHWaGBtoc5iE65xsGdOxbjzTD7aPZuiXPo68ZzZ6wnMbY74fDLjYynOfpXxuOnqcPXxFeD83QoE7RNVfCZOhUqbcR4Fs3zWHmmhuzpoW71lXqowF47tUK9zzZnMta3eDQvcIhH1JtbFRjoFSlp7qB1v7GkG4kYOzRwRJC9ANjSz+HA+2+qaoQYgL4opTyTi9vMMHKoFq0CxqLWs2abdU2nDB1M3728IKTeW0xPOY1sGU/q+FnP6dnDAobnaenNCXTM+Yu3uE/VNJcee/5eX58f0mZPhohBIfum1lmFwM456TuUO4F4MC90w620PNPDS9sOzZa4PPXzTmey6QFY6MhGcmKnVnLrIaN21jKmIeV4VMpSzM5VeTGexdId1nOeKki+eEdRfbqCyeTr9rcUakixTAldYVK/ttdP+wMX1DY7bALIf4c+C9AGfjB0v8fBaaBEjAIHIKV1bocuE0IcRfwx1LKZ3287wQuqBYNBLXqkp98qcL2Z5vRtx5hcvCmcNizQK2x+f7t8w7mNRlyHw1YG3K52nwcVvZzaFCn5soEm2a4ulzuXowwo4EnHdnFC79rMp3luwR/MhpeHw1Y42MvCa7UJF0J2xkjw3mm501ueaTZT3jWyT0h9hipMzZgrWnDVYosNBjqD36tm1Iq1UczPjFLtQZpW3wgzP49lcYGmvp7jX0wlxH06aYyYxNmyT90rtjwnvzajwCfACaklO1Ctr9b+nkQ+EchxL7AfwCuxCodTBAQVOq/akAVZp3JqSJ37yhZrBtY0berr5+lrysc9ixQZ2wAds6b5AeaRkRDQDJMbSVrfMLPfo6NFhjfVnQQJ6RT4fXRgFrR0qqrj+ao/VOcdli4mm7uzHlYwQvV+mIBztrcTV1vrvX9N4Qp4O18HDaJw9hoga/eWsQ+W3JZLZS1XnONTVonVFrr6RmDbLfmeE7TwjsjVKtIufuRoqMKpFQNr39PteweqBVQDhLa7n4ppTxZSnndLpyrdq9/Q0r5Z1LK/3dXrxFC7C+E+GchxM+FEItCCLnU22V/zSlCiFuEEK8LIcpCiN8IIW4SQpzR5vNyQoj/I4T4tRCitPS5567kfuOEex5bYHL7AjfcW2Ry+wIvvV7d85t8hip9RuMTs7hF58sVk/GJ2fZvCACqjA3AgEtDqbHaw8zSqLIhjwznOenIHF1ZgQC6soJ/98FwenoaUIniXzVDp909hOWAtuuL1UPvi1WnvFSlEjiw1vrZm7sca/1T7wqnZ65lXYVckTI0qC/3xDYgNKFM/17YPVhfu36OuuueqnUZio2hWmYYrCzar35XW7ZR/59vvcXkVDHs2/Idu3Ww7BBCnCuEaLvTCCHyq3BqDgM+CLwN3LOL1/QDLwB/DlwM/Nul5+4SQgy7Xvs14FPAfweuAH4N3CqEOHGF9xN5TE4V+c62eUoVicTK0Nz2wELoE1gV4cbpGQPhmulh6tHArpnywsDFp/eg28bHNGWofTSgjiZN3ZDsO5Rm5LQerjg7z9bhHrZuCc+5AnXGBtQzdKBdj1o496GkoaOI8wlqjs8xh2SX1/rIaT2cekw4PXMt6yrksRkbLZB2+VLpdHhnhGqBnekZA3caQhPhMHS617QKe/ITz5d5/IXKso06t2hl+MK2Uf3Gih0s4A7gmF387sil368Ed0sp95JSXobV19UCKeXtUso/kVJeI6W8S0r5AyxHSwIfa7xOCHEC8GHgT6WUX5VS3o7lvP0S+KsV3k/kMT4xi+Fax9VaONETO1Rpxh8a1J01yNKikw4zQ5PSxbIIKlh9PfWQeBOOPjTL5sOyy5HbQl7jz0PUowF1MnztjMDw69mdj0NloFTQSG7tUQtn31HNCITWuRMq1bZifTTQjnwonPtQjSVvZDjPp95VcGT3ztqcU0cjLOTS26FBHdMVIBUhMXS656wK+8719xaXyyfB6tZo9HnHGauZlrv7lrLAilz1lZYbtsECUAHsVe2jS4+vtX1+XQhxDfCXQoislLKyxutFBtMzBt19zoVshpyhgdbGz4wmmR/JB74p/+HlffzrHU1tHCnDz9CAFZUs2ZnyapJ0CEx51Zqzj+aMIzMctk+41o4q2U8VjUC1SgSdj8M2dECd8lLVxFCh/dwJS2NORQdUFbazlt49BfadC0/tYbbejArmQiKOAfUc0Haad9lsODbGA08uMvlok8jmncdnOeeYcPtiZ9426NvYtFEbAvBh26h+Y08sggcDh9qeOrVNmWAXFhHGL729NRBCaIAO7AP85dLT47aXHAu8LKVcdL31KSCDVY74lNf3pRqGBnUWTecGI00ZaoYG4NFfOIUb5xfDafw8Y3MPO14zmgw/WcEfhZyhAeswL9la5Sp16AnhPqJQ5qVKFkKFsUlpFoN0I2BqmFYpYxg09mpmsNQooVRxXaUU0phTrQwOVArsqL+uwnTOW/r3FMjwvThtcP/TTabi913SF7iNMTlV5Id3FB10+tffs8CBg3qo9s5AwamX2KjeCdtG9Rt7iqn9IfA/sErzJPDPODNZculxHfhjH+7v+8D7lv7/O+AyKeXTtt8PYvVyuTFj+30LhBCfBj4NcOCBB3pzpyFibLTAl250Rk9SevgZmh/dUcSwFW6HJdxYrUtHhmZjn8bIyeHLiL/66xoP2URI85rJe84NnjpeJSrpXd2DO1MSFFQcGyEE2ZSgbDMywtIJU9GJUKW8VMUMjUoac1GQFgnLOVeRCa6dAHzdpKU3y2/UDcmrv6k5AqZ7d5lctCU82RWAEw7P0d2Tsj3OBH4P4xOzGKbAnvCshiy5AvDRi3v59p3NKiKhCSWqiPzGnnqwvgGcD1yI5Uj9ydLjxs8FwJnA3lLKr/pwf/8XMIzlZD0J3CCEONX2eycfr/P5XUJK+RUp5alSylOHhoY8u9mwMDKc57xTuh310R+/PPjoiRtvve1M/4aVFlaNrQqsSNNdjyw6iEm+fuNcKE2fKjbFtvYZhVWqo56hA60lQ6E5EQo6oKporqiYhYA2fVghBC/a6jypUEKpaGBHhT254ZzbEQZJyrYHiw7ChMVFk7//3s7QCRPc+04YY9OO0Ms0ZeileBcN5x193j1d4fd5B4HdbmlSyleBVwGEEOcDD0spA5vFUsqXgJeA7UKIG7CcrL8BLll6yQzQLgU1YPt9R+DAfTIU+ppf53kn5UK8GwuDBc2hHxRWWljFps/xiVlqpnA05NeNcCJNreMT6OXbIpN29u9lUyDL9cDHRkUjEFq1nsJwIlTUeQJ1etTcYxO2zlMDGZfGXBjjo5rOUwOqBHYefa7MfU81qxvSpsExB4Q/gbIuAfgwytq/dcschm2jMWU4lTFuqEDqNTSoU3HlF6QZfileWnf2eQNccGp3iHcUDFbMIrjE5hdaiEBKWQUex+qrauAp4BAhhPubOgaoYlG9dwRULNX5xBV9DvpvIcJJC7eOTaCXb4vpGaNVVyQEWlcppZKR9gefWHREKRfK4dC6qljGBGr0qLXTedJC1nkCNcam3XVVWFfQJsMXwvioOjYqOOeTU0W2PeisbvjuLfOhZ2hAjfGZmXMenHJJ5DLsLI0KVQVjowXSru8olSL0UjwhhBLjEzR262AJIXYIId4jVtjFuCQi/E9CiP/Lm9tzfHY3cCrwou3pCSANfMD2uhTwIWBbJzAINqBa0yfA1i29nHhEMy3clRP8+98LXqRVxcN8aFBv0b0Kg9a1buJw9HSNUPox3PjOrXNOWlctHFpXFftowAqg2IUb/+IL04EbYKqOTUsPliJlXuqMT/ilTNW6dMzf6+5SxIFQwDkfn5jFdF22UjWVoLRWoQxuQ38rYzKEn6VpGZsQ5s7IcJ4zNucc7SJ/9O5wxLLdUCGwEzT2VNDxLeCrwBeEENdiCQM/BkxjUaYPYLEMDgNXAu8EJoHP7+5DhRDvX/rvKUv/XiqEmAampZR3CSG+jFXe9xDwJnAQVv/XPth0sKSUO5bu6x+EEGngZeCzwCHAR/b418cEdUO2aAykVqNw5iPesV+GfTc2QxdnnRg8uYSKTHBjowU+/xPngZnJCMau7Av0PlTsTwOYfstgw77N7akR4wm8f0/BzDDAc6+WHQyds0UzcIZOVcemXalOGGxnKlL8gxqR9rsecTHMLgQ/f9uhlYEy+HuYnjHo36Se7Aqo4YBeeU6eiQdLTdkVUw3ZFRUCFwD7bkqzcaC5yEdOU6MUz13WHqbIeVDYUw/W3wkhxoEx4JPAv6OVVEJgOVs/BS6UUt61guu6BYa/uPTvXcB5wINL1/w0Vonv60vPfVJK+YTrvVcBf4vVm9WP5QBeIqV8ZAX3EQuoKIbaQCYlKFVciyrg9rDWPprwx2ZkOM9bRZObHm7qVZx5Uk/4/VeKGMlDgzqG3SgWFjX50EDA/XsK6jwB3L59EcPWzSxCYOhUtT8tpQvemK7x9CtNlrGhrMnFpwfLMvb0yxUeeb7ZR9Onm+x3TrhMZ6CGkfzDO+cx9OZalqZUpI/G+TgMKvKhQR3DFSBVQXYFWp3zMBzQE47o4pW3zOX+3N5ujY+/O3xSL/fcCUOkWtW+WFBHAiFI7HHopZSzwN8BfyeEOAA4A9gXy0x+C/gFMLWacjwp5Z5Y/q4Grl7hZ5WAP1v66UioGimFdk3Dwd9DK+Vt8PfQDmef0E1Vax6a+wTsPEA7LZrAb6EtxkYLfHVb0RHNyYUg3KhqmdfOOZOeQtMK00Jg6FQ1+zk5VeTRZ8uYS83epYrkn76/E10TgRlhk1NF7n+ihBTNe/jKdTvpyQZ3D7uCCjphs0VJj20pN0riws7S6JpA18FYug0poW5AOsB98ZNX9nH17YuOqpR0KvwMDajhnFdqTtmVEw5Os/ng4CnR3VDBgXDbVyndmtMqQAUHNGisatuQUr4GvObTvSRYI1QsgWvAnRFRoqFakfFR4bBSsXcPrAzfU28YjgzAR94Tfv+eKmurkBfYzycRAkPn/U8sMvlIMwN79rFZzjsufPbS8YlZarqGbvuuqgaBZkfGJ2YxMzr2xEe5En6GBqx9x87QmdEk8yP5QO+rv0/DHmhvEBWokKXJpgSLho2hsy5JBxg8OO+UPA+9ajR1njKCTytCad3inIfhYCm6J6tQIqiieHcDKhCkBA1F4tUJ1gMVSRwaUKHxU9VmfBUOK5U35GMPyTLY39yiTj02G/g9qJqlee95eX50X7MPQQtYuHFyqsi1txfJdFsGcakiufn+BQ7ZqIduCE7PGPRt0LCb6poINjsyPePsIQSLLjnsDA3AI79w9j8VSzLw/qcLT+vmtkfKy/dgmijRRwPWGl8Msay9UndmaLqzgpFhlfpomggnS6PmnpzSrTL2BneVYVr98UGSRqkaTAZ19AmDxG4dLCHEf1/Nh0kp/2p9t5NgLVBR9b2BVuHG8NPmyka8QnE+nY9VOawg/Hp/KSUv/7rGM7Zenr26TLZuCb+P5ryTenj+t7Y+hB6NP74yuCj3+MSso4QJoKpADw1YWZByC0OnYGgwOOafoQ26QwNQpQzNj35WxEg370OI4Pv3jjgox2/n5PL87c9rXHWJGmxnr/66yvZnm5nzHmHy3ncGt+ZVDepAm5L/EHqwWnqMFGmJEEKQTQnKtu+vWg/WwWrpGVbE1gE17J2gsacM1v9cwWfYRylxsEKA0j1YITNWSSnbZLCCvYddoR2ddNAN1SpqhDUQdsTr1geKPPZ8M9K/WDb53Pd2ogk1+mjCjHJPzxj09DsnsGlKpmfMXbwjOIyNFviXG+Ydz2UD7t/7yMV9fPfuRSUzNG/NGPTv1XSwwujfc/fRnHdclgM2hr8xT04VufPhRbS05YyXKpJv3DRHX1dwa97dm6LSnqxCyb/SAeU0lG1OTrUO3QEWXqhq64A68hlBYk/Dv6elfSIWe9/FwPNe3FCC1UPVlDmEH7VoJ4aqStOnpglSutVE3UC1HuyB+vCzJe55shmt1es5jj8o/IZhCL9p+Js3z2HYTgVpBh/p3xXaUZEHiaFBnbLrOdNUI0MzMpzntRmTO59o9odduaU30O9sy/HdPPlGs4+mJyf4rCJ9NIP9miO7Fkb/nqp9w+MTs1RNQc62B9eNgNk5lc5gOfv3smnIGkag81pV4iFoQ0Ue8L6scsl/0oPlgpSybUhLCHE4VrbqA1gU6p8Gvu753SVYEVQ9rCD8xk+VnU+wNsC64dyQg/r+JqeK3PKAM1p7zW3zbOrTlDAEw2Y7m5k1KQw1H5tLZV4q9NFkUq56fyPYev+x0QJfvtmZJUrrKJGhATj16BypXNNhOPaAYNMA7gzNvoM6F24OnwAE4BNX9PF1G0udCLh/D9Q1kqdnDLr7nI6m0ESw2T1FxwbgvscWHP17pUrw/XtuGyKxd2zXU3juhB0UDAOrKkoXQhywpIv1FHAB8B+Aw6WU47tyxhL4D5U35LBFLSs1ya9+V2Ny+wI33Fvkp3fNMzlVDPYmdoMwozrt+mgaGRoVEHb/3gYXbb5cGisVsjSNen87gpw7I8N5ztrcRVdWIICurOBT71KjhwbCz5y752pOISNw65ZeTjoi6/ju/t2HgmXodBueqozP0KC+vM4b0LQku9fAN2+cc5wZQhOBnhmmlC1VKUFS6O8JDYbOhr3xf31hOlB7o6WnWqHy0pbzqtNJLhoQQmwC/gtWpqqMlb36nJRywcd7S7BCuGtZVdEygjZ9NAEbOnc94mTMml8wA4+47Q5h1iVPzxgUhpwxFqlIHw3gKNOB4Eku3nVunuseKNn6aKQyfTTQWu9frgVb77/fpgwbBppf0shpXcFdfA8IO1paVthIBjhsvwz7bGx+d2edGNx3Z0qpbN/w2GiBf/6J01nIpAVjV/YFdg+tpEyBXXqPmJ4xGNxbR9jK7EWADJ3txM21AHuW94Tnf1l22BuzxWDtDVVlRSDRwWqBEKIA/AXwbwEB/CPw/0gp3w7g3hKsEE+/UuHh55p9NL26yX7nhM90BuGnzH945zyG3ow+SlMq00cD4UbahwZ16q5+NNOUSmRoIPyG6s1HdPHSmzamvm6Nj7+rT4l5A43D00UnHRCklEnmfDdoCXopZCSDtbYW7FTkAa4t99ikFTKSR4bzzCyY3PhQs3/vjJN6gu0xUrgHa2hQpy7BfkeaJthQCIahU1XdxgZu376IIZpjIbRg+3bV3pOd/Xu5rGAgZSpznvqBPeU6XgYKwDYsMotfAwNCiIF2L5ZSvuTt7SXYEyanitz3eAm5dECVKpKvXreTfDZ8pjMIv7Fxdt6kp7/pMJhLkSUV+mgg3Ej72GiBr00uOEo+0il1MjRhswi6+2g2H5zmhIPVIACBcHXUakaz/wss8pgg6Yj3hLDnjuoZrDAz5y1CsQoZgQBnn9BDRTTPjL0Hgg04qZyFGBst8JVbnCVvQTJ0qswgCLBzzqTH5mwGzdDZ0p+m0Pjc+VAx9P69oLEnB6t/6d+Lga0r+Dw1Qt8dhPH/f3vvHR7Jdd1pv7eqE4BGmJ4B01AUMymSw0wwi5QIZhKirCzZMknBWmlt767l9e56d79dr9fe/b6115IlWXEkWcGiKDFIYBwSDMM8IDmcYRRzkEhJBAeD0Ohcdb8/qgtdVd0zg9ChbuG+z8MHRKMHXaiuvnXOPef8fmMz2AkT7wZgoRimCg11uxaZuM35bfISGug38cYOYfKjgc4q5Z17Ug+PvlbxvTd/9PH2zmLsjrpz04EEy0uYdgOhs0lE2AOdTs9ghVnNCzqbnId5xgjqq42d2NjxEqZ1Z3gozfO/tZjw+IR97PL2VfXDnHwC9KcF3mJ5uxU6n3u9xBMv1t6b/pjNyFnh6Gb6zk2zWHET4dmIK1fCE6u2gj0lWFe15Sg0y2ZyymLtfv63UdrhqdDc/eg8218sUs1ryBclX/zJNKJNXkLnndLNnVsLofSjgQZ9ye3cSQ5UaFIJwfmnts9LaU8Ez03ZAsuWbZPZD7NQAXRWZbEuCAz5uel4ch6y89PJBDTsCVank/M6H6wQzVQDHHNIkr6+2kGdeGT7Bj+D5yZMPk8AHzo3zXUP1uZ2jTYqdI5PZHnk6Tw2tW6mb9wwTXciHN1Mk1MWA3uZvipMuxU6282eZNq/364D0SyPwbWmz9MkbBWajWMzVOImhm/XgrbtWhz+7hS/m5ULVZr+tMHVF4dH7SwZ6EveJCRXnp9uT792yAMdIQSJuL99qVSBrjZ16dXdzEM2R1O/096+1w578hlUFitbjrhCu2Z9wv7ZClX1M2TnptNzw2Gv0nRSvfThp3KMP1Gbj3vvMUnOPioc9gcA55zQwwu/88zt9hj88eXt8b/bODaDnTR9A3Jh6mYazJgULYnpuX4MA9aGJFZtBSHL/zVL5VMX9vHj+3KhrdC4SnXeBEsY7auwBas07zsmyf7rwnPZb3s+7+tLzubapzoUTCCCqn1hIBUXvgCnWJZ0JXQFCzo7v1e3yx6ya8cQgkTML25RqrTvGg97FaKTIiDBjYDQnZtGybktF+ZpWk3YhRw6VeEbn8hy3T1Z4l1OQJ4vSm5+YJ53rzVDkUCAkwx7443upGB4qD1dIZM7Ldbu67l4pQQZnm6m0ZF+vnGL3zsxmTRCE6u2gpAtbZqlMnRMN0+/ZS3smPSkBJ//ZHt2TBaDs2sBeG7ohiHIZNqjOhT2YfOfb85ixWo7OF5fkZYnWCE/NwBv/KbMYx6FzLRh88H3tqenPOzXTjDha+dOe9hb4MAJBL3BX6ks25IkSylD/9nqpMdcndJZyM6N2FVy3obKecWSvP5b/8zyPl3tm1leDMHkvF2Vc8e3UXhDCUohUgSG+jW5nZ+rwYy/m8kOkW8jOBvGr+2wuP/p2v38itN7Q/PetQKdYClOsEKz/1qT920IT8l8dKSfr98c3LVoX4UtzK7vAO/stBgYrC2ARjXvbMeuU9iFCsYnsmzemsOIOyclX5R875ZZelPt6SkPsyIT1AemwYSwlYS9ugfV81PwVD/btNNeCSgsmka4FBahs21eYTUZ9pKIB5LziiTVhsr5HVv8Smu5nM0/XNO+meXF0KkK1uSURXqNP2S1Q+TbCI6aqiFYmDm3bCdpbsfn/xMX9PGT+2vdTDJkvo0AJx3RRbKr9h4ec2DIWh+ajE6wFCfsu+zDQ2nemLLY/FRt12LktPbtWoR9JznTZ/h2nVwDx3bsOoX92tk4NkPZFr72s4rVnh3LiiV98vWGcG6eYSIVmN9LxiFesToyvxcmpTOXTiURYf9cQWftM7a9WODh52r3g4S0OGJ9uAIt53r2tya3gx/ePovl6VG0ZXt9lBZDpxQoBzMmxcAMpbTDU6EBp/qZjAvyJf+1044E6+Sju3j2N7Vupu6U4POXhqebCTorzNQJdIKlOGEfiAU4+cgu4qnapXb0Ae25mVq2pBwoBIVNdeiqS/v457tzHVEdCnt1b3LKorvPf/Nsl+pQo8RchMQM1eWh7fMd8xWp8zIK2bUDDeaM2tTKpMKaXOeD1aYZrPGJLHc9nkOYtar0j26bZW2PEa5AsEPJ+c5Zm751te9ty3ndsMzRQOdEQBp5cMVMQlWhAeoSrEJZ0tOGpqJiGV8307v3MnlviARAoFFy3qEDaRMhCzc1S6VuYDhcG4FA53YtGrUxhS1IvvC0Xrb92uLZV6s99ynBZ9rkRVUI+bUzmDHJlvyPGUZ7dixVmDH6wa2z2J6Ni/bO7/m/D9u1A04g6K3w3X7fLFdd1PrqeaEsfa+bMCUpuz2VxcXSqTV549gMtmlgej7CxRApnbnUzRm1KRDMrDF9PkphUwWGelGSdp2b4aE0239d4cmXa/Npf/jB8CgCuwTXwnZt7IS9Wwc67zHXbnSCpTjBdpQw9rMHj6ldsyLBIDBsMtsuh61PsN+62sGdcVxXW1437DvtoyP9fOXGGd9jibjB6OWtH/gOXjthVFicnLLI7Gv6Ng2EaM9u97OvFtnqMbTsM23Wnx2eQXyAX75a9FX4ZrLtUeh8YFvO97qzbXrdpRBMPlMJQb9pt/z4Jqcs1uztTxacOZrwVGigcxWsy85Kc9OWfGhVgaGz7aX7rouzV6a2GF8QIt9Gl+B9tH3xTvhjwU6dm07RHik3TctQY9eiQxWsSvgXHOjc+ambFQnZHM3wUJpPXdBLV1IggK6kY4Tcnupe+D9XgxkTGZjvNgzR8t3u8YksDz2dJ1+USJw2r2/dOM34RHaP/7ad3Dkx75uj81b4WsnYA/7XlTZted2lsPlxR0xh4T0sOe2lrX4PBzPmgpCPix2yORronMriMYekOPbQ5MKa19cj+PMQqQJDg+SzTeembi7WCN9cLHRuRk2Fe1YnVRY7ga5gKY5OsHaNCucG9PnZHWcf30NR1O6ie/W3Z08oaGh59jFJzjk6XP3sjWYS2qHQuXFsBhliQ0uXndMW6TW166VdCp2z8zZdvbXXte3wzdF856ZZrIS5IKoDTiWi1e/hVZf5Z06RkmQ8XBUaaGAA/4DkygtabwAfVAU+6ZAER70rXOXzmOlUyl2lzHYp5akwFwudSyLCrnoLq0/kQlewFEeFILm+77Y9r6uC0hk0Kpu353XVuHbaPxQ7PpHlZ/dkfRWaWx6YD12FZngozTkndPkqfFde3teWNi+8gY10gq0wJRAAA73+25vRJoXO/oAwiwyZHw0475XdoPrZ6vfwrON7fBWarmT4KjQA21/I+yp8c1UD+FavASpUIYQQHWmhVGEcAjrXBqfC+Ymb/ltHxXKS86iiK1iKo2aQLJFStnz3SYWeZKif72nHro5lS177TbgNLaHBQHUbzo0KhpYuxx6SpK+3dpJOOCLZ8tccXOs3tAzjID7AR8/r5VqPL4ww2zPPcvbxXdy7veCZowmfH81gxqRkS7xlSMOAtS1+D4MVmv4eg+FT2jNzuhRuur8zBvAqzH4C/PrtEtteqt07BmI2l5/V2ntHvbBOOO/nnVJZVEF4yJWxL3hUFkuV9sjYdwJdwVIYW8o6ed2wyZADmIYg7rlvS9keWWAVdgOhM2XzTY/4ZzByecfQMmxVmuC5KZWd5LyVTE5ZiLo5kfAN4kNnBs4/eWEfpuf8hDGBADjvZH+1JN1ttKVacsj+Sd/rrultz+suhdGRfozAcphMGi1/D1VJIHZM+z/r7WovVeGeNT6R5eEnC/4ZzF/MtPzeUb+Z3NKXWzb1G6bteV0VNtuhcx07nSCE4bhmsQTlPxNxMELYkwzOh6rsKQUXy7LlC8ATLxR48Jma0lncttrmwbUUOpFg1RlaegbxwxQIxkyBaVCrBkinrSDewpVrMGNSxP+ehM3Q0qUT/f6nHN3NM295DS2N0BlagvO58lZLTBOGh3pa/rrBKs3FJ6ZY1xeua2d4KM2r71g84Fkfrzi99RL2wYH/sLZtZ/oMvKlUuwzgVQiSN47NUMIg4ak6lC1afu9QIfmE+vm9ZAwoVlp6bqSUSlw74CSgXrmfKM9h6QRLYVTouXVJxgXZgj/BaiXjE1numMhhxGqGlj++fZZ16XAZWkJnZOyDhpYyhIP4Lom4IF/0XDsVSbyFgVlDQ8tY+AwtoTNqZ8EE4l3rTM49JlwCIOD0+xvCScoBLKtNw/ghtz9wOemILlLdtRBgw0Gt33xSpW370xf38YN7vAbw7WkvVeH8TE5ZpAf8x2UYrb93qHBuALY85bdpyLXBAL5i1dY5ANMgtG13nVLo7AS6RVBhilVDy/FH57n5gSzX3z0XuhYvl3ZXaTaOzdQNcRdCJpXs0okKVmZNvRcN6CoNODfB045J+QbxP3dF+AwtoTOSwKrslLr9/l7alYB6CWuVJpVo/8aOCgbeABeelva1eXZ3GXzhE601gFdFhnwwY9bdW0Ub7CFUWXd+eNts3fvYapsGVap74NzPvXHrf/nGZGjj1pWiK1gKc9+2+YChpRU6Q0uXdldpJqcs1uwVUPOywlmh6UQQqIKhpUtwrrAdPe37DcYZ9Bhanj8UPkNL6IxCZ9gNqr0k44K8Z6C6UJb0tLDYZtmSimeJESKcc7FQf+0USq1/zbrqXkiTT0MIDt6vVqUFOPvE1q4BjYLkMMqQj47080+/mPU9lkgIRkf6Wvq6dQlWSK+dySmLtfvGavoxQkCLDeBVST4BfvlawAB+PnxG7M0ipEu/ZjH8/L55LI9rowzpHA3U9yXffr/NVRe2rud/MGNiNRAqCGOFphNB8oZDU7y+w154P/q6BVdeEb45Gmh/AmrZknLgXhjaILkD7RZhN6j2kkoImK993+qNnUZBYBiDZOjM/J4KSmcuybjwbSYUy7KlbWmqtMAND6V5e85m09aaT+D5J/a0/N6hykjEYMbEsiXC06JnCFi3pnWxh9vN5N7PE6YkZVuhvJ/fucUftwrRHoXOThDSsEGzGGayNt194Ta0dHnu1YK/2tbiXYurL+/je3flfKX6RAgNLaGxb0arZeyLZXxzNCcenAilAAg0UBJscRucKoaW0Jnqp1pBsv/7Vm9e1Km6hvrcdL5FMMw77cm4YC7fvrlhldq8zjy2G8usJQz7r2v9xqUq606jGd5UqrUKnfdvzwW6mcJbFdo5EzCAr146YYxbV4pOsBRmoM/A29Vhh9DQ0uX2hwO7Fi32FTn7hDSPv15TOkslBJ8NmVSyi2kIfvNOmWderfmKDCZtLjq9db4iqkjeQn2FpPVViMDrh/nc6Bms3dLuBFSlIDkM82lhPj/tbmtXet1pw7XzwhtFnnyldo9cm7C55Ixw+TaCk9D88rcWjz5fU+j8+OWtneG96QF1upkGeg28+1DtMoDvBDrBUpj3ntjNPdtqhpYypH40AFPTFr0Zz65Fi31Fgkpnfd2C4ZDO0YxPZHn8uQKyWiXJFyVfuW6amClatjiqHAi22rhRFRU4cJTyhHC85aA9SnkqB8mtDgSVOjcNRC5aXjlX6LPV7iRCqWsnmHyWWntu7twyx2PP1yo0+aLkKz+dJhFr3T1yJWw4JEl/n8cA/sjWGsDPztt09arRzfSx83r5idcAvk0KnZ2g7SqCQoj9hRBfEUI8LITICSGkEOLAwHPOE0L8SAjxshAiX/36dSHEXg1+X0oI8XdCiN9Un/uwEOK9bfuDOsih7/IbWg6kw2do6TLQ67/UWr1roVICsXFshnLgeF1fkVah0s08EcOnOvSPP93ZUtUhlc6NEKKuwtfyFsrA7w/rLAS0PxBUZRAfIGbUNrrA6YCo2Lt+fjMIbo6E+fy0O8GaeCa/sMaNPzrPL18ttvT1VkK7Ny6+c5NfmQ8pW67MtxLavSb39wVVgZ2vYawKvb9DBvCdoBMVrEOBjwKPA/cDFzR4zueANPA3wCvAYcD/AC4UQhwrpfRGV98BLgX+ovrcPwY2CSFOl1Jua9UfEQaCVZoLT0ixV3/4PlAAnzy/lx/f5921EC3dtVApSJ6c8lf3wElAW6o6pFCQvO35vK+/fD7fWl8RlYJkgDffLvHES7XWmf6YzchZ7WsvDavUNrR/zkildUcIQSouyHk85golSbyrNcdsS8krb9UG8VNJwT5dNuefGr42L2jv/N74RJZfPJAllnTu3/mi5MZ75lg/ED7fRqifLSxVnPfXaFH1c8eMxZpULVx1E4gwVmig/evOWcd3sXm7p5vJCm83U9AAPtYmA/hO0AkfrPuklHtLKS8BfraL5/xrKeXFUsrvSSk3Syk3Ap8ADsJJzgAQQhwHfBL4Mynlt6WUd1V//gbw1639MzqPKqo64ATC7dy1UClIHsyYC0a/LobR2t0nlYLk6+/J+nYvRYt9RVQKkscnsjz4ZIF8USJxArNv/2KmZRU+W0rKQSGHEDeat7sKERS5CPMcDbT3/Gx6JMuTLxUXrtVc3uYfrpkOrQdOO2ewGvk2hrlCYwhR97kvtTABXZfxv1iYfRuh/evOwesTvvhqTV94q0JuW7tLpdrWHkXafmuUUu6xCUFKOdng4UerX9d7HhsBysC1nn9bEUL8BPhPQoiklDK8dfYVolIgmIz5VesA3n9K62aiVDo3oyP9fG0s6CtitMxXxLbVCpLfmbJYs3ftRmpU54taN7/n/z7MQfLGsRnKCBIeRS+3vbQVN9dgEJWI0bJd62YQtIdIxsEst06+eOvzeR54pjbcHrNSHHNAoiWv1Qza2er1g9tmsTwLTZgH8aG9QfLklEXfWv9CY9uSyakW92yugKCMfaEs6+b6msWH3p/m+gfznnnzcM/ttF9cxx9fXXpyF5l0J+one8Y1gPe2axfLrZ0b7hThfAcac07163Oex44GXpVS5gLPfQZI4LQjRpJGQXI8xEGyYTTY8ao0fm4zUClIHh5K88Fz0gu7T11JwQfOSbeuutdASjrMQfLaAf8yJarftmr3UhU/GnACs+DOt2G0LvlUabYR4JEn531Vk3zRaS9tRdVkfCLLpi0532tdc8dcaCs00N5WpqlZ/4Ua5kF8aG+QPJgxffNw4LTBhbVCA+09Pycc0e3vgOkSoa3QAKTabA9Rf89q7eutlHr12w4dSIsJcUheQwjRC3wJJ7n6uedHGWBng38y5fl5o9/3WeCzAAcccECzDrOtqBYkQ3uNG1UKkgFOPbrLqZ1XOWSf1n00VWqfBPjMZX181+NpJkSL5/cC82lhbp8czJjMB95PwxAtTT59FaEYpIUd2kDnB7fOYntmN1ppD7FxbAbbMHy7lsWiHdoKDUAqQdsM4NcOmD555jAP4kN7WwRHR/rZeEcWbwoaNwlthQbaW/0MzpsfuT7GKYe1VplvJQTvGa08N1LK+pb/kN/TU3HwNr+2Q+a/E4S+giWEiAHX4LQGflxK6V2jBdDondnt1SWl/JaU8mQp5cmDg4PNO9g2oloCAe3d8VJtp73dNysvYT8355/ay0lHJH0Vvj/56ICe38MJwMxAfJpIti75vG+bvyLkGlqGtUozOWXVzTcK0ZqqyeSUhTD814pth7dCA/DcK0X/+znfuvfz8rPTmJ6II8y2ItDe+9V5p/Rw/BEp3xr371q4xjWDdlY/VbtntfN+XqrUbDrAEY0Ie7tdJ3zUOkGoK1hCCAP4PjAMXCqlfDLwlCmgUQlqjefnkUS1BQfaveiodX46ebNSITk/4oAke3tmFE7bkGrZa/3y9SLbPKp8AzGby1uoyrcShofSvJO1ue3xwsLxnnFCT8sCs5/fFzS0lKGeoxnMmFTsWlspODN8a/uav7c4mDGx6tq8ZGgrNACbHmmfAfwxh6Z4bYe9UC3r7RZceUV427wSMXhzssxzr9XWgkzc5oIWqB6WKrB+MM76wZqy2gWnhVtZTW8K7pp2GsCrdm5AJ1hh4RvAx4APVxUCgzwDfFAI0R2YwzoKKAEvteEYO4KKH6p2ls1Vq2C1c8F58Mkc41trAflZRyd5XwsTlmaQSgiYr33fqgR0fCLLlmeLuEWPfFHy9eun6UqE09AS4OzjuykbtSB+nzWtC+hnsjbdfWoYWoJT4fvWbf5qTLJFFb6rL+/je55WVnBadcJaoYH2GsAXAm1eJx6c4OgDwjssctej82x7vrjQtpcvSr507TSGaP5aoOL9PCggs+kByZUXtGZ2WCXFZKg3gK+00ABeJfNul2BXSKtl7DtFaFsEhRD/FxgFrpJS/nwXTxsD4sBHPP8uhpOU3RFlBcG6BCLEbUwu7expV+2G1a7dwPGJLNfelfUN4t/20HxoW7xc2uVJs3FshkBHGYVieOWSob07yQOByk/Y52iGh9K876QuX+vVH17a15Ig8Kzj/QaaXQlCPYgP7TWAL5T836fCK64IVBU6A8FrudIaA3jV7lcAT72U97WXzuVa116q2vlxlfK8tGpdVrEjRVewWogQ4sPV/z2p+vViIcQkMCml3CyE+I/AF4DvAi8KIU7z/PNJKeXLAFLKbUKIa4EvCSHiwKvA53H8sj7Vjr+lU6j5ofJ/36og2bYlrypkaAntM27cODbj22GHcEslu9Ql56XWLMjvTFtk9vFKSYe7QgP15ybfonMD8N4Tu7lnm8fQMuRzNADHHZoina69p8cd3prIPiiV3N8tGB5qnRVFM2inAbxq9yxHOt3A9GxetkqhU7VzAzB2XxYr5rHPaGF7qWoJFsCbv2uPAbyK50YnWK0laDD8terXzcC5wMXV76+u/ufl+8CVnu+vAv4W+BtgANgOXCSl3Nq0ow0h9TLk+kPlsmmLY2jpBg2uoaVoQWtHszCEIBH3+wyVys3f5Z2cskgP+D/2MuR+K9C+a2cwY+INn8JeoYHG50ZKiWiBqugh+yfZkZULmxcDaYOrL2lNRahZtG0nOZDYtsoTqJmcP5Tm6beshfcz3W3w+UtaU3VTrW17MGNSCBrAm4LBTPMbf1Q7NwA7dlr0D9bWRVH939YkoP7vw2y7Aq4BfB5RVXVxDeC7W9Bqrtq5gfbL2HeKjiRYUso9qfydu4Tflcepdn1hhYelFFtfyPOgz9DSCnU/O7Qv0AkaWtohN7R0ScUFJc85aYVx42DGpBAQ2Qy73wq0r730I+f18bMHazv6thX+Ck3MFMRMp88fnL7/UqU1N9p8yT9Hc9GJKQb7wn3ttKtyrtqcCDiV8zoD+JNbU3WrOz8hT0BHR/r52k1+A/jWVff836tw7WT6Dd9mVKvaS6WUyiWgG8dmKEtBoqv2WKVFBvAqrjt1BvAxoFgJdXy2HEI7g6XZNeMTWe6YCBhabgq3oSW0L0jeGTC0VKHNC9qTgI6O9JMIBDaxkPutQH0w1qpr54Qju5QytHRp1xyWiq1M7Vp36oLAkCcQ4FTO26FgKqWsq/CFPUgeHkrzgbP9BvAfPLc1HmH1CUTTX6LpXHlJn0923zBak4CWAp6fcRNMI9zXTiMDeGGKtrSXhv1zBbDlqZxvfi/XQgP4ThJ2FUFNAxoZWhZK4Ta0hAa7FnGIV6ymH3NmTdDQ0lmAwl6laUeCNTyU5slfV9j+cq03/NNX9If6uoE2tnlV/BWaw/aLcdrh4TW0dEnGBdmCv/rZ1+TXaLSTHPYqBOjkc08k4/4KSrEM3U2+5MsWPvEY04R4yL16AE47ugsjUbtvHLZva0ImFYPkC05Ns+1XFs+6MvYpg898vPneXSqem8GMSbbOAL41Mcj2Fws8/FytmykpLQ7fL9wZ+g9v8xvAG4YaXUZLRSdYCjI5ZbFmL/8HVVrhr9A8tH3eNxuVr+5aAE39UF12ZpqbJvKeNq/WtXY0k2TMn4Deft8sV13U3B1TKSX7rIszmKktwBeeGu5BfGifyEXw93YpkEBAeyp8FQvfrqxpQEyBHoh2ecwFrx1VEqxUXDCLPzlvNiqfGy+tunZUTM6FEBy2f4L9Bmv3kjOO69rNv1gehbKsayfrNexQB+KjI/189Ua/2mQiIRi9vLnbXuMTWe56POeb9frhrbNkeoxQn5/JKYu1+1a17MH52iID+E6iwO1RE2QwY2IENkLCbmgJ8P1bZn0Kdl5Ty2Zy9KEpX5tXX48abV4vvF70lc1nss2Xva1Y+N4D03BaBMNOu6oQkQkEW5CABtUJU3HREiGNZtOu6qeKsxDQnvOjYhUC6ts829Zequr5acG6s/mJed99cbYF98VmMzyU5pMX9PraSy84tfkG8I6tSOA9CLmtCDgxbLCFslUVvk6iK1gKctVlffzz3R5DSylJxMNfoZmcssjsYyI8/dOtkL0NDuKfcliCI9eHu2QOcOfEPJao7XmIFpTNG93IVQiSE3F4c7LMc6/VWhvXxG0uaLL0vrKBTieCZEWqe22rYCl6ftqxeaFq8tmuyvkvXy+yzSPpPRCzubwFkt7Nph0Vvp/fN49l1O6L0pZKtJO99/geiqKWMOzV3/x6hhtTebFtGfpK0OhIP9+63Z8gp5JG6GPYpaIrWApyxnF+Q8tUQo0KzWDGxLb8C7AwRNN3LVStQuyc9i+KripTMxfLunOjSBB496PzbHu+6BN2+dK1003fxVRxxgjaE+ioGiQnYrVOFADLgorV+gRUlfPTjvZSfW52zfhEli3P+te2r1/f/LWtFbTj/Mxk/aUOWxHRqnacm8GMf8MaQCqgCjw8lObcE/wG8FdeFm67j+WgK1gKUij7KzSZXoPhk5rf+9xsRkf6+eatc77HUqnmV95UvZkP9Bo+cQ7DbL7srapB8saxGcox02f6Wa40X/ZW1eQ8Gcc3p7BJSK48P93cc6No8imqSnne97ZYlsSaLLKg7rXT+kDw4afzjG8rLFRozt2Q4sz3KCAeE4iQyhWwbNlUFbuNYzO+gX+otXmFPeBsR4VvoM+g5PleBW9CaM+5+fQlffzw3pxSxu8uxx2Wore3dt0ff0RrDOA7ia5gKYiqN/LhoTTDp3T7di1+/6Lm71qoGgh+7LzelsveqnpuJqesuuqnYTZ/F1PV5Hzb83nfnMJ8ofmyt6quOwBvvV1m/NF5bn4gy/ij84w/Ot/U32/bklfe8r/G/U+EvwIBrW8vHZ/IcuPmrK9C84v7skpUaIQQLW+hfCfQuaCKrQi0p3L+3hO6ffdFFbwJwWlr91KqJufN5LQN3b5upi5Fupmg/toJzvhGAV3BUhBVg2SAEw9P0d1Tu+w2HNL8XYtGw/gqMHxKD8/+xlqoQqR7DD5/aXMXS1WD5MGMST5wczIMwWCmeXtEli3rPFeCN8mwcv09Wax4bUe3HfN7qlw74xNZHtiWQ8RqSlsbb5qhJymadm5ufyTrU0jN5W3+4ZpphGjea7SKVu+0bxybwbKFL9goKWAr4pJMCN+1XyjJpsrYD2ZiPsNeVSo00KANrgVB8kH7J9kxLxfui2t6Da6+JPztZEY1OQ9eOz2p5q2b+UA30z5rTIaPSzXt97eSdil0dhKdYClInZS0IoEOtH5BtmxJWdEgORkXvsUS4LxTmiuhrmqQPDrSz9dumvU9lkw2dxezUfXKUEAABOCdqQpr9q4FZK2Y33vihQIPPlPzW4nbFkcfEP4P18axGUpS+Nq9KlZz20t/ePssVqL2Aratjq9LKtBemoyBUWqeP+HklEXfWv91YitgK+LSlRDMeAqe+SYHgh8+L811D3ptRdSo0ACkAvujhXLj562EQkC06pKTUqztDX/yCQ2S87Kkp4n5T6Hk/z4V/uV4gXYk551GtwgqiKpCBVB/rM2+WTU6N6oEyTFTEA9seRSbfMNS9doZHkpzxdlpX3vpFec01yMseG5UUYEDWNvvDzjcBKtZu+DjE1nunMj52rz+5fZZJdq8JqcsZJ0ksGhqgL9zLjCIb6nT5vXIUzlfe6nrT9is93YwY2IEIg0VbEVckoGgtdlr8vFH+Nu80l3qtnm1IkhW1ZsQ6o+12VUaVe/n0J7kvNPoCpaCqColDfXVtmYvyKpWaFy6EoJyxb/j1cxFM7iIBRe5MHPaMV2IRC0oO3if5i5fhbJ/Jz9hQrds3k5+Kxkd6WfjnfMsdFEKSDWxwrdxbAbLNHw3jKIig/iDGZNsYF0wzOa2YGUGTJ9Ajat0pkIS8YNbZ30iC15/wma8t6Mj/Wy8I4s3BY2ZKFGhAece0koD+GCF5sj1MU45LPwCIND6Ni9bSqXjnWBFKVhxWikqxzvBWFDPYGlCQTBIVmlHp9XGhCrPp4GzQM5S+xvyJclAT/N+/7OvFtn6Yq3Nq8+0WX92+P1WoMFuYJOvnfu3zfvmaGazFv/3xzsBQp9EDA+leerNis9L5w8+NNDUNi9vCyKo4bcCTiD/lRv9xpuJhMHoZc277i85I80tj3rbvJovUNMq6vwJhSNr36z39v2n9PDY6xWfh93ox5p3bbaaX75a9K8LObup64LK96xUwp98ppKCAdPi/Cb5EwarhYkYTVVwbDWtboNTuboXPDdFnWBpwkC9iEOHDmQZtL5k7v9epXMDrV2QxyeyPPx0HhvnNfJFyTdvnG7qsH8rqWsvbfKCPPZA0NBSnTkagKMOTLJuTe2CP/no5jX7D2ZM7EBgY1uwlwIVmuGhNDtzNjc/WpMJP/W47qa+p+85OMWvdtoLgWZfj+Cq31OjzWswY1K28SuYmoK1fc2ZICiWYf1gnPWDzrWZiMEFpzZx16jFbHrEvy4YTa7wBdcxlYLkex6bZ/uLxYXKeb4o+eJPmifuonILHLS+wqdyBauRPYQtpTIjHYtBJ1gKEsz0VVp0Gi04UkpEkz5UDz+V8/mtnLMhydlHqaGqA601J9w4NoOdjIHnJQoFdRKIVifnszmbrnQtkFJpjgZam5z/4aV9/OAeNf1WAM49sYcCtWRwTbq548fBNq/Tj0hw6L5q7O6MjvTzzdv881bNbC+t2xBU6H4FMDVt0etRKxVNFpBRVdkVduFP2EQBGZUrNFBf4Wu2P6HKny3TECRi+JR7S2W1xhb2hE6wFMOWkpffKvnaLfbusrmgSSX5VhMzBTHTUfECR22rVKkfJF4O4xNZbticJZZyAql8UXLTffMckDGVSCCgtd4Q70xbZDxzSyr5rUDjgepmJuf9vSbe063SHA20tsJ32oYetv3K8rUC/StFBvGh9e2lKgc6w0NpXpq0ePjZWuvwh5oogx3cEFQtSB7oNXwy6kZ1OWjWuqByi+DklEX/OgPvrp1hNO+eEhTBUin5hJo/obsxlc1L3V7q4a3Jsq+tfSBmc/lZasSyi0EnWIqx6ZEs21/0+6188ZppDAX8VlxScUHWYxpbLMumDK428lspKuS3Aq0NBAczprJ+K1BVWTSdHVIAKZuXnAOccWwX9z9VUHKOBlorIBOs0Ow9YDB8fFfTfn+raXXlPBjoqJZEnHB4ip4W+RPWBcmKnZvfv7CXH91bq94ahmjquqByi+BgxqRQZwDfPH9C1VsEbwj4Expm89rOpZRKVz/HJ7I89GQeYdb8Cb/1ixm6EurEsntCy7Qrxg9um11Y6MHvt6IKv/5dmfFH57n5gSzjj85z12Pze/5Hi2ByysIw6+dEVKnQQGt7tj9yXp9vzkIlvxWXVlZpDtg34ZNLXtNnKCOXDK1tL80pHui4ybmLlM2V284X1Q10ALpbuLGjsm8jwIWnpn3rQk+3wRc+0RyRjkZBskoqeaMj/XUS/M30J1S9RfCdKb8pZzP9CUsV+JU3lpqY597HmxNLtYONYzOUA+9vxUapWHZP6AqWYuycs+lbW/tetTmR8Yksm7fmMOK1XYvv3TJLb2rluxaDGZOywn4rUN+znYyBna805WZ+3BFdPP+7WptXukvwx5erk0CAc37m8n4Z+2aRL/qrNB86vYvupDp7UMHgo5nJp+qBDjjeaeVc8y0QGklJq5aAttKfUOX2SXCS84P38xvAn31Ccwzgg0l+POa8nioMD6V5a9rmru21uedLTmmehP3jz+d5wGNuHrNSbHi3OkM6a/tNnz1BM/0J79iS9bUfzjdZ3bLVTE5Z9PT7U5Bm+xN2Gp1gKYbKfivg7E6ULOFT93N3LVa6KDh+K/PK+q0ATDyd8y2auWLzerbr/Fb2j3HKoWr4rbi0ytiyYZCs0E4ytLa6p/q5gQYWCMXmWCDUSUnH1ZKShta3l/peS7EEC5zPVsnjT5gvNSc5V721FOD0DQF/wr2bE1aOT2TZNJHDiNU2Y6/ZNMdgr6FEAgGt9Sf88Z1zvvZD25ZKqd4OZkyygbWh2f6EnUad7VkN4Pit+Nu81JoTmZyyFpJCl2YNxb7/5B6OP6LWytGVFPw7hfxWAH4UaAE1jOa1gKrc6+/SVa3wuW0R/+Ubk4xPZPf8D/dAozYdQ7UguYUtglG4dlpVpak7Nyomny1MzuttRdQ7P62ajc2XpG89u+6uuaasZ+2kVYaxG8dmCIQKFIq2Ui1kw0NpTjvKH5N8rkn+hDNZ2/e9at1MoyP9vlgWqv6EisSyi0FXsBTjyIPU9VsBZ3dittBoKHbluxaFsvT5rSTjggtObU4rR7uYnLJYu6/pOH0CCNE0088oBMnPv+Y3/ZyZb05bhOrD1OAErkHTz36jOaafUahCtCpIjsK108r20mcamJvvr4i5uUvw/ARnEpfLfU/4zc3nFDI3d+lKtmZjR2Vzcy9HHZRkrcef8KSjmtM1sqbfxFs8V020angozXTO5iaPP+FQk/0JO41OsBQjX7J9bV5nHJnkkH3UeRtHR/r58vX+HahEQjB6Sd+Kf3cUEojBjEnFAsPzljbL9DNf8u94qRgI1pl+moJcE9oionDt3Pt460w/gwGliuenVUlEFK6dRh5qzTD9VN3c3KVVHnNBc3NbMXNzaPC5Kjbn3Khsbu6lVRs7w6f2cMfjeY/qrXqiVe87qYe8x5+wvydaTXXR+mtWAcGbeVD9KewMD6W5+rI+X8n87OObs2sRhUBndKSfYEzTrJ7t+iqEeh//qWn/7mWzVJmicO1sHJuhHNg9dk0/V0oUqjSpQHvpF38y1ZR2rIefyvlUUV98o9iEo20vrumnl2aoLDptXoEAs6CW6i20Ljmfy6nd5gWNlW+DYwDL4Q8v7cP0Kn8qZm7uErzPNuvaOeyApE/dsj+tluotNPpc2bt4ppqoU/rQAA0CwaR6gc75p/QwZ9UWnWYFa1EIkoeH0rw8afGQ1/Tz4uaYfqqenEPrTD+jcO20yvTTtiUvv1nytR6qZG7usj1g+jlfWLmATCNz8zHFzM1dfjNZ5gmP6Wd/zGZkhaafqpubu7TKAL5PcXNzqPqCxQVFz+ZOoSzpXmFscuox3Uqbm7u0snLu7WZ6/4Yk69eqFdIHY79SGSxbKicStCvUejc09X4rCgaCrWpHicKcCMCJh6fo9ph+HnPwymVpLVtS8shPCuGonanGH1zYyw89pp9mk0w/VTZsdBnMmOQt6VvUm2H6efsjfjlgFc3NAa4Pmn4aK2/HamhuXlTL3BycRPHB7XmER7Ht22MzdK/Q9HMwE1Pa3NylVXNGp2/o4oGn1TU3d0kl/AlWviTpXuGoUTCB2GeNyfBxqZX90g7QKgGZfNFf7VEx3jGEIJUQvvtvoSTpSan3tzRCvR6hVUzFkpQ9dytDQFLBFNk0RF1w34y+5Lo5EQWre1B/3LkmlM0bKXmtNKHtBBed5jf97O42+LMmmH5ufaHga/N6+qV8cw64jYyO9BO00EkmV67K9MNNc35zc0sqZ24O8M6OgOmnufL20kbm5tJWr0KzcWyGUiBpqDShvfRD5wVVbxVt84r720t/ePtMU9pL998n7jc37xXKtXlBfTdEM5KIKHQVQINz06QZtfpuJjXD+VYK7HQaBcPz1Usjw0ahYJAMTl9yqVyL2pqy4xWs7ilYhYDW9Gy7csBeA+OBmK3cjdwwBIeuT/hMP888rmtFv3N8Isv4YzmEWdu9/9Hts6xNq+O3Ak6b229nbO7cVlNluujknhX/DTtnbfrWev1WnK+qJRFrB/ymn6IJpp+DGZNyIMGyLLXMzcF5L7v7Aqaf5spNP487vIsXf1dTve1JqWduDrAl4E+Yb5I/YdDc/CNndCvZleLaZ7jv8+33zXLVRSszHI5CSzu0pvpZsfwdKQBJBTtSwLl2dnq+1wmWpiNEZUcHnMVyZr72fb4oYYUjHVGYT4PW7Hjdu9UvBzybVcv13UtXUvhuUvmSpGcFnSMbx2awYybekNgdxFft3JxxbDfS0wb37sGVB/pr1wTkgC315kTANSLPLijaAaRSK6um1BmJAnHFzM3BeS/ngqafxsrtM3KBBOLoA+Kc2ISW53bz/VtmsVO1cEkYYsXtpeVAR4oQ6gbJL7wRsM9owv0lMh0pLbifN4oFVexIgWhXsNSsKa5SopJAQGt8RZ57rehr83rsmdyKf2cnCL6vzVhwfn7fvL/Ny1azzQuavyA7bV7+x2xLPb8VqE/Om/G5uuC0Hl+bl6Vom9fwUJrTj+nyKZh+9oMray8958QejjvMbyT6Zx9Xy9wcGpt+JpugXlpXhVD0njU5ZSGtoH/jyqq4wUC7S+GOlPEt/vuLYYoV318anR8VScTgzclae+ltj8yz6ZG5Ff3OKG22RznB0hUshXhge47xJ2rtP2cfk+R9x6g39AnNTyLu3DLHo7/0t3D803XTpOJqDeJDaxac2Xmbrl6P34qCcsAudcn5CncEBzMmtjewkRIp1fNbgfoAthm7pYe/O8lb07U2r/4eg6s+1K/c5wrg2EOSZAZqt70TjlxZX3JwEL8nJThfMXNzcJLPuYLk51vyC/eXkzes3D4jKkHyYMakZEtinnZQwxRk+pe/Rx2lIHnnjEV6jcefsPq/K0pAI3J+7np0nieeLyA9XnBf/tk0prH82CQqGxfgxILe9tJND0quPD+t5P0liE6wFGF8Ist192SJd9XkgG95YJ4D16onBwzNTyK+c/MstlfxQ0qKRTXbvBIx5wblzrpULChXJPHY8hfR/r6gHLDzVbU2L2iQRKzw2vnURX38+L6c8kpe0LgyLKVc0c54sM3rnKOTHDCo5q2j2etOMLlXOdA57+QesnYtSO5pwt8SrKCqOkczOtLPN27xVx1SKxSQiVKQ3J8O2mesfL4xKsn5xrEZyoZBzHP8rj9hsxIsVc8NwJMv+O0zsvnmzDeGgba3CAoh9hdCfEUI8bAQIieEkEKIAwPP6RVC/L0Q4l4hxGz1Oefu4velhBB/J4T4jRAiX/29723Dn9JWHMNG/2OuHLCKdAdMP//pup0rUmWamgkaNjpfVazQCCGaHgiecWxXJNS8oPkVrJOP6vYpeXUl1VTyAojHBDFPTGPb1A1DL5UoBYJ1Cp0rvHaikkBAI/VSJzlfCXVBsqLXzvBQmotP6/atER87f2UiDsFrT9VzA/CpC3p99xfDXJl9hpQyMiMRk1NWnfGyaaxMQOaRp/O+cYjnX1fP3NzlxnuzgfZSlB1fCNKJbchDgY8CjwP3Axc0eM5a4GpgK3An8Hu7+X3fAS4F/gJ4BfhjYJMQ4nQp5bbmHXZnmZyy6Fvrn4C1LTUTCICtv2yu6ee6jIk3jrQUHcR3efN3ZR57oWY2nDZsPvje5auA7L9PgmPzcqEMv6bX4DOXNsfAuN00u710vmj7KjQH7mVy9lFqtt6CkwDN5vwiIMkVKGpGqUrT7BbKXNCLRuFzEzcF8RiUqwuplFAoQ9cyNSnsRkGywgno0FFdJLpqIdOR71qZIkVUVPLAsc946s2aKXBPt8G/umj5s4jFCrzxu1rbWCoh2LdbKnm/GsyY5AJhmuNPuLzYZHwiy00PzmMmaqq3N9wzx/oBtVRvXd6ZqrBmb68/4crtM8JCJxKs+6SUewMIIUZpnGC9LqXMVJ8zzC4SLCHEccAngaullN+rPrYZeAb4a2Ck+YffGRrKAdvqyQG7/HR8FitRu/y8Q7HLWSQuPzvN2Ja8p81L3QrN+ESWzVtzGPHaAvq9W2bpTa2gZzuQRHz4jG5lgx23+umVnJeFShP72dXW/ulK+BOsXFEy0LO832XZ0mcgCmqam7s0WwSkPkhW+9rpTghmKp7kvGjTlVjePSbobZiMC0xD3WunvnK+Mn/Cx5/P8+AztU20mJViw7vVU1gEiJmCg9fH/fYZxy/fPuOOLX5z82xOXdXb0ZF+vvrzWd9jjoBM37J+38axGWwMn+qtquMQAGv7/fYZzWgvDQttvxtIKfe4KsnF9yWMAGXgWs+/rQA/AS4UQqzQWSk8jI70Ew/sQscN9eSAXd5+x787sdJdi6MOSfnavHq71W3z2jg2QykQnFj28k0/g54ZhoCUonLAABNVT5p8USJxgtz/++Plt5jWteoonEBAvY/aSgLBKMkBQ70ZZ36FQXKU2rygfnNhJS2UUWotBehp4rkZn8hy50SutoYVJT/eNNsU8+JO0czz85PxaJibg5MQfmI47WsvvfD05fsTRkn1FpwY1iCwibdC+4ywoOakco2jgVellEE97meABE474jNtP6oWcM6JPTz6WqVWMk8K/khBOWCXwYyJZcsFs0+EI+ywbmB5uxZBw8ZTDktw5Ho1s4jJKYtU2n8eHNPP5Q3TNEogVJUDBvjBrc31pKmbo1E8EOwOqDLdfr/NVRcub14kcglEyytYap+fRnNYy+Xux+cZf7SmenvqkUlgZabgnaSZ5yZK3nsuQcPYlSRY01mbtCcWUFn1FuCcE3ooebKidX3Lr20MZkysCJibuwwPpXn2NxaPe0YiPnmFurGtF9UTrAz4PtMuU56f1yGE+CzwWYADDjigNUfWZOYDCUS6S005YJfRkX6+dbt/ty7VtXxVpvkIzYkMZkxm8oGhWHP5JfO6GZqUuucGnJtsZh+zlpyzMk+aKM0YATz3asHXXjOXW/58Y3BGSfVzk4w7njTPvVbbqFoTs7nwtOXNNz77apHtL3t+V9zmsjNX6JjeQepMzpeZRIxPZPnRpjmSPU6IkS9K7prIcfjeaqreQuP5veUqdE5OWWT29a/ntq1uFQLqVSdXkoCu6Y+GublLM2c/r7qsj3++u6Z6i5QkYmpXfDYckmRNfy0dOX6F9hlhQe2GcRBAoyt1tyuelPJbUsqTpZQnDw4OtubImkwwCGyGhG4nGR5K874T/aafn75k+aILdUGywjvJoyP9xAKfzERi+clnlJTOoLqDV2f6ufyh4aglWLc+2DxVpgeezPnUql75lbpqVVD1pPllwdea9eWfTS+rNcv13vP+rn+6bnm/Kyy41U/3Pf+7f5la1t+zcWzGdw0CFEvqqt4CxE18Cp3WChQ6B9ea/sRMSqStbgIBDSp8heUnEeee1O03N7fVtc6A+ntKriSxl6nQeeqGHt84RCqh7jiES935aYJ/YxhQvYI1BTQqQa3x/DwSBOcoVB/EBzjxiBTpdO0SPOaQ5Q/45krB86NukDw8lKZYlvz0oZrp57EHJ1eQfEZH6Qya60lj25KX3yz5Khp7d9lccKq6VYgdOy3613lUmczlzTeOT2S5/t4ssVTNe+/mB+Z5t6Lee9DYk6ayTE+aoPeetNX13nN58sWAuusyPWkmpyzSA/7wwrYkk3Mrm3nrJEIIfvtOmW0v1daK/pjNyFlLXys+eWEf13i89yyFvfdcmlnBOmh9kmOzNdXbgR7B1Zeom0TETEEiDqVqWU5KRwRmOXFK0Jdwr36D4RPUbb2FBteOTrBCwTPAB4UQ3YE5rKOAEvBSZw6r+dS1wClehYAG8xDL/FBVLLmwcAEIobbSGcBFp6eZKvuTaMuWy1Lhqq9+qp2cDw+leWPKYvNTtZ7ty09d3ozR7Y9k2f5iLaDM5W2+eM00hli+YmOnWdNr+FSZzGWqMm0cm8GSwneTKBRspROIySmL9Br/3+TMNy69NWtq1mbA0wDhmner3OZ1wz1ZrLg3OWdZ842DGZNioHXOttSu0IxPZHloex4Rq6m7fntshu7E0teKE9/TxTNv1WTNu5PwecWrEPUec8tPpoPWGZeelCLTq+61A47CaKlcOye56vu+VILntSel9v0cGonrqLsR40X1BGsM+B/AR4DvAwghYsDHgDuklGr3s3iI2hwN1C8M88v8UDVqD1RZ6QwcI8JUQvikjvMlSXoZ7/vW5ws8/FwtGUlIi6NW6OHSaU47upu4R+ji8PXLW8p+uGnOF1BaHrUqVYOdz1zWx3fvqu2OC2N5pp8NvfdsyeSUuje/wYzJfMW/XpjLbC9dt8bvvWdX1J4TAZjcUSGzz8qrn6Mj/Xx7U9bXv28qrHoLVXVXW+ApWi6ouy51rZgv+KsQh+wT4wzF5056kobfPiMORsla8rmRUtZvCkYiiRBMz9e+X26FL5Kb7YHkPPg3qkpHEiwhxIer/3tS9evFQohJYFJKubn6nIuBHmBD9TnnCCHWAfNSytsApJTbhBDXAl8SQsSBV4HPAwcBn2rPX9MeojYnAs3rux1/bJ7xR2vtdCcfrvaNyqUn6U+w5guS9BL9b8cnstz9eB6qgVK+KPnhrbOs7VHTlNCl7tpZZr//9JxNb8arVuV8VbkKcf6pvTz1puUTX/j0R5auyjSYManEAlWIitoJxOhIP1+90T8HlEwKRi9fuifNpWeluXki72nzUtd7z2XdgIktWZhiFoZACBhcs7T3/LxTenj89QrPelpvP/ORfqXXnMkpi+6+RuquS18rong/f+TJeV97aaG0vPbSUsVp23UxDUioXgrAuZ/71F3vm+Wqi5beeTFfCCaf6l87zepmChudumx/Fvj+a9Wvm4Fzq///deDdnuf8VfXr68CBnsevAv4W+BtgANgOXCSl3Nqsgw0DT71S5IkXa1WIPtPmgLPVnROB+r7b5exajE9k+f6tsyTTNbWqzVtzvGdfdedEXLqTgh2eUaPlLDobx2aw46ZPzUb1Ni9ozrUDkFkTLbUql6MPSjKYqVWfTnrPEjNz4DOX+yth4Az5q5xADA+l2ZmzudkrH37c8jxpjjwoxRtT9kLA1NstuOqDard51SpPtc9XKrX0+cZCGfYbjLPfoHMNJmJw4WnLdLsOCYMZk9lCc6qfwfUqCkHyP98yi500nR59ACEolZfeDdDo3KhsK+LywutFXwI6u0zz5Kj5y0G9tUgqKegzLM5XeBYaOpRgSSn3eEVIKQ9c5O/KA1+o/hdJxieyPPJMwdlZxEkivnnjND1JdedEwPHNCH6o+pf4oWqoVlVUP4GA+pvuclooJ6cs1u4XHDZXu0IDzTk3AOed0s2dWwuRqkKA29NeOyfO+VlaIHj6cT089nptTiSVgM8qPicCcN5JPRQ856K/e3kBSrbgnxM548gkh+yj9lb78FCa539rMfF8bTPvo5cvXd11vhC9OZHRkX7+8bpp32OJhGD0kqVXP4PnJwpB8uSUxcBeJqbnI2DEll7hi6KgF8CmR+axjNrfYizTv/Gplws84RFa6TNt3qX4Zvu9j8+z/YXiwh0rX5R88dpphMKz0KD+DNaqYOPYjM9YFam+KSE050M1OWXR098ggZhVO4GAejGK5VRp9lpn4j0TUanQpBJO65KrdFsqO2InMXNpgcpB65McO1tTq+rvEVz9YfWTiPoEdOnXTnBOZG2vwfBJaqtVQX2wn12mn1GwVWc585Fh5ITDU/T11dbUDYctXd21rgoRgQRieChNviS57uFaO/pxR3U1xcBbdeEhqAqbVCSmp63YNAVre5f2t0XNksZlx84KfWtrnyX3PC0lAR2fyPLIs0X/ZvsN6m+2bxyboWQaxOK1a2W56q5hQidYCjA1azPg6fCxbbVdzV0afqiWODQ8mDEpBmzPVHY19xIsmycMydxwekkLzkfO6+NnD9bavOyIVGgMIehOCl+QmytK+pZYjQgaeF90YorBPvWvnboWymXMqGUj2OsPTrtazKzNeViWM/eRXKLuSxTbvKBBcr6Mayf4b6IgygSOuut0pXa/EgJsKZckqtRYxEH98zM60s/Xbpr1PZZKLv1e89BTee55stbCax+bUl4ABBx1V2/EZixD3bV+s11SUNwaApxYtjdjgGcNNpc53xgm1N82WQWsC3wArQioVYHzobKt+p72pXyoRkf6SQSCyZjialUu237peNK4RqbzRWdoeCnGnxsOT/lMCbuT6psSurhDw64p6uf+z2+XbIqazfvbUdIRaGWC5viK1MkBR2CXHRw/o/oEdGktphVL+gRoIBpqXtBovnHp7bfBfxOVKkS86mfkIqVTRVgK+ZLkjd/V1q3xiXk2Pz6/538YcoaH0nzwvemFe01XUjByztI2BMcnstz04LzPvPuGe+eUNu92uerSPp95smEuXd11atb/uYqCKBM4sWwwFjRiy5tvDBO6gqUAUVSrAlcy2f/YUoeGG6lVXf0htdWqXH5yp9/I1DSX3rMdbPPa8O44xx+0fEPnMPH6WyXf0PB0dmlDw8WypOy5LxkGpNRWr1+gO1UvmUyxsrRh84hWsMBpE5zJ1d78bFGSWcIYQyMVOGMZHnVhpK6FchkVrMd/GbCGsFMcc0A01p100mCq7J1vlPQsQUPmzgm/2l523lqW2EEYOevYbvDYXuy/bunee7YwfNOixQiMQwBcUFV3fXIF6q7rMn5rCCsiLf+jI/189efNUXcNEzrBUoAjDgyoVXUJrrpC/SpEY8lkg9HLFx/p5EuyTq3qotPVVqtymdxhsXbfWJ1k8lJ2q6La5gVw3xM5LE8R3jAFudziBU4azYlEQa0KYOKplUsmB6+dqMwYwcolk8cfjaY1BKxcoXN8IsvdW/NgeKwhbptlbVptawiXnpRgylNQyRYkey1hr/Pau+ewTK/33vLMnMNIcI1Yanvp5JTFmr0DHTuW2t57Xo4+KMleK1B3rdtsr0Rjs72Z6q5hQidYChBUqzrzPUkO3lv9t254KM10zuYmz4dq6NjuFe6yR6ONCZxdqbLlHxo2YksbGs4GWp/SEWnzAtg5bdEzUPt7zCWaogbbwqLSHgiOZLKVMBFuVUUISpWlBXFPvVJgm0etqj9m866z1FarclmJZPL4RJbv3+a3hrj38WhYQ4CTQDSSTL5gkequG8dmkAnTNxkbBWsIF2edqK0xS20vnZ2XdHs25t3WKNXbvADSXcHq59LOzWDGxA4IFVkVyV6KV2hc0imDyZnaOZkr2Oy7BHXXww9McmzErCFczjs57VN37e1Sf0NP/Sh9FRDlneThU9LkPR+qpf5tUT43oyP9fPPWOfCEKl1L9KSJcptXf9rwtUu4iehi2yXu25Zj/Ilacn/2MUk4bul+UWFkcspiYNDA9LStLWW+8c4tc0w8V0tA8kXJN66fpjuhtlqVy+0PZ31VBNMUzC+yirBxbIbAuAClUnQSiHsem2f7CwVsahWof7x2GmOR6q7v7LTI7OtXvY2CNYRLMAHd9KDkyvMXP2s00G/iHd+Lykw1OC3WpsHCulGuOK3Yyfji7ju/f3Ef/7I5eqJMLiut8GXz/pb/s49KcuBe0Qjj687NMtVdw0R0tmwjTF0VIkJBciM5aVsuftGpPzfRuaSHh9JcdGq3b2j4o8OLb2OybMmLvy7VhqkfneeRp9Qfpnb51Pm9vqFhcwlDw+MTWa6/N+sbpr7lgflIDFODE6xZQQGZJQwNf+fmWZ+/nPSoVUWBHTv9wb6xBMnkySlroVrqYlVkZBKIjWMzlAICHq6662IYXOsP+KIyJ+Ly9EsB8aHC0sSHTt/Q5Vu3ojJTDVUBmZRffOjK//nWos/NCe/p8okydSWiI8oE9bHbUit8cxHeUE7EBAnP0mHbyxNnChPRSH0jTLEsKXu26Q3DWXSiQtwUpBJiQZFLSueGtdjy8JZn89z/dG2Y2qikOPnQaAxTA5x+TDeJrtrH9LD9Fv+Rve3hLNtfrFUh5nM2X7xm8TvRYefiM9I89ZbFc1WBk65ug9ELFzc0vHFsBjvgdx6lNqbRkX6+NhaQTE4ZjI4sbmh456xN/2Dte7sSnTYmcCSTvaGNuQTJ5MGMSSkgaBEVawhw3uP0GuELDswlGMZ+8H1pbny4NidiR2ROxOWGu7NYidp7bSxRfGjfveIce2jNe29NWvCZy5YmdhBm3vxd2dd+uzO7+PnPYIXmkH1ikZBod+kJig/FoJhdnPiQlLJ+Q7krOhvK4GyQT2Vrf2O2sDQBmbChE6yQc/sjWd8w9fGHJpQumTYinRI+yeNsQdK7CD/T8Yksm7bkEDFnkckXJdfeMcvefdEYpoZGO16L39H58Z1zWLFaIGBbMjLD1OB4YR3xrgTrB2tDw6ccszgj3Mkpi/5Bv2SgHaFh6uGhNG/P2WzaWmuBHD5x8UPDayOqVuXymcv6+O54bqHVTxhi0Z49oyP9bLxj3pegxUQ0rCHAeY+z5eVXP486JMXLk7U5kZ4uwR+PRKcKMbmjQmZfb3tp9fFFJKCWLeuUXT9xdveSDdLDzENP5rGkvzU5v8jNq7l8dCs0AFufzfmSz3xx8clnsewIorjETUhGLIJPdwmefKWWgN62eYarL+5Tdu2I2NsTLcYnsnzn5llSvbVh6oe259mwPqbsBdeIdMpg20vFJSt6bRybwY6ZvhHRfEQkXV2CO1Rz+cUnADNZm54Br1pVtKoQAL1dBtmCR267YJNJ73lXbzBjYsX8N+9KJTpVCID3ndDjmzMa7F/8bueFp6e5/bHoqVW5nH9qL8/+xmbri7Xq9yc/uLgqwntP7OHR1yo+EYg/+lh0KhCjI/185YYG6q6XLk7kIliFOOmQBEe9KyL+B8C6NSaWLX0CMoYJ6/r3vHYEZ266EiJSyRXA9IxFd5/HXmQJ7bdRr9D88LZZn1GwWEL18/Yt/s32Ew9LRm6z/ZVflwLiQ0tXvw0TOsEKMRvHZnxzEADFCLh2B3nlV35Fr5n5xSl6TU5VZcw9OFWICCUQDRS9erA4fxGKXmsGTEqe76M0TO2S7hKws/Z9Nr+4Ct+nL+njh/fWhqmlLUnEopNAQPXceAjuDu+Og/dPcOx0rQrR121w1e9Fw1/O5bhDk2QGauvHhkVKrc/l/aqufd2C84e6W3KMnWB4KE22KLnxEU8wd8zi1V2DcyJRUAPzMjrSz7du888UdXUtTnxoLpBARO3cAPT1CL/40BLab7e/VPRtevSaNgfvHQ3lUqjJ0BuepHox7bfjE1m+G9hsv/+JHEfvFw3lUpfxLfNYhl8ZOKdw141OsELM5JRFT3/9wPDkTHQSCIA7gh+qmCA3t+cP1V7rTCzP/cm2JFISGUlXgM1b59n+QnGhHSlflHzx2mnEIuaozjy+m/ueLES2CgHQG+hpX6yi14lHdbP911YtcU0I/lWEhqnBEZARwplrBMcLq1yRxGN7DupmA1WI849Psc9AdD5XAH1dfrntxVaHg4lqb8R22QEuOi3NnOVZkw0WregVPI9ROz/DQ2lefcfigWdqicAVFyyujWnzVr9y6ZlHJ+GExbU1q8LHz+vlmvtqm1dmbHHiQ3dumePhZwrY1Y9Xvij51g3TpJPRmBkGJ8ksVmRdgrW2b/efEWdm2P9YsRidmWGXHTst+tb6Y0FQt+tGJ1ghZjBjUgzc0KxytNqYAHZMVehbVxOmWOyH6kPv7+X6h6LbxgRVRS/DIJaoLTpWVdFrTwvrfoFh6oG0wWcuVbefuRHPvpL3VT/n84trKZjN+asQB+5lcvZRCk/TNsAQgnRK8NzrpYVr4Na7p/nMZbuvREkp64PkiM1CQKMK32ITrOhXIZIxiMdYEFiyqopee7J5sGzJC78qLQjPpJKCvVM2F5wWnSoEwGlHd5Hq9ogPrd9zKDU+keW6e7PEUs79O1+U3PbgPAevi1YV4pLT0zz7m5r4UE+PwWcv2nML7XdunsX2DBV5lUujcn5GR/r52k1+8aGuRYgPTU5ZpAeCm+0wOatm4rEr1vQKvH/RUq1XwoZOsEKMM0yd9atdGZLRkYFOHVJLGAgqei3yQ/Weg7s49m3PMHVK8MeXR6sKsVxFL9uWzAWqEB8/q3tR1QuVuOHuOSyPtqsRW1xPe7AK0dcdrV12l7feXrqiV7GMT7nUNKA7Ga3rBpwK1nIUvR55Ju+rXhiVFKccGh2lM3Dktnu7DKbmvKaoe1b0aqhc+pNpDCM6VQhwq581ZhfRfrtxbGbBW8wlSsqlLjFTcHhAfGhow56rdDvnbPo9H6OoKZeCs+b+btbmDk8V8/xFiA81VC6t2MomHrvi6kv7+O5dternUsSHwohOsELM2SfUD1OPfjQ6w9Qun7msj++M5xZK4EIIUqk9f6hmA7MQURumhl0pehkMZnYf8GYLEq+dWFdCRC65Apjc4Tc1dfv993RTno14G5NLnaJXTJDP7j6oWw3D1ABbnwsoepX2nHyOT2S549Ecwqwpl/4kYsqlLn1dgidfLi9JfCioXGpVoqVc6hKsWgbXk0ZMTlkM7OW3EHH806KhXOqlr8tg3iM+NJuzGejZ/Rq7LhOj7Pm+EsGZYYD3ndiD7fmMrNtDeyDAZy73x0gAZoSUS11WIj4URnSCFWKCCUR/t+CCCA1Tu5x/ai+//K3NYy/UPlQf+8CeP1SzOf+Nqb87ekHg6Eg/X77er+iVSglGL9l9S0Hw3PRF8NyAo+hVsTw97WJxPe3bXyzwxEu1jYu+iA1Tu+yc9s9xxvbQfjs+keV7t8ySTEd7mBrgB7fOYidNqCaPwhCUyrtPBjaOzSDjpq8OUchHL4GARopeexYfmp2XdHtivigqlwL0dhsNxYcu2I340GDGxG5gUB21BAKgt1vwG4/40GIS0OGhHu7YGu2Wf6i/F8/m7D3ON555fA+Pve6fGY6ScqmXEw7ziw8dc5i6vqY6wQox9UFyNHfZAU46IsWAJxA86pA9f6hmc9Fv8xoeSpMvSa57uFZROPaorj0urPdu8w9Tn31MEo6P1jA1OAnoN2+dA0/IuydFrzu3zLHlOb8XyTdvmKYnQsPULv1BRa89tN9uHJtZ8IZyieIwNVQrCoMGZtxT4Yvvvv32nZ3+iimyKjwUsQQCYNPDWZ/MvxkTzO+hGjUwYOKxNMQqR7MKsfnxeba/UFho+csXJf/4092buH/qoj5+7BF/sC1JIh69BAKgv3vp4kMH7Jfg2Fmvcqng6g9Fq+UfoCcpMA0WroNSxWnLTu0m5JnJ+dv9M70G558Uvfs5uHFcbT2dye25/Tas6AQrxAQTiP4IJhAuwV2dmdzud7yKZclLb5Z8O4j7dNmLki9XjUvOSDNjGb6Wv92pwY1PZLlhc5ZYsjZMffP9WQ5cG70qxPBQml9N2dz7VC2ZvHRo921M371l1je3Je3oDVO7/P4FvT45ejO+e0WvySmL3jWBYeqKZHI2em1MgxmTfEVierqKYzGxWx+1wXUx3xC2VbEXflfU2DFl0T/oTbCc87K7ZHLomC4efqamXFqp2JGsQmwcm6EoDOKe2UTLFrtdQzYc3sWxb9WqEF0J+FzElEtdnnnJLz6UW4Sh7sy8v2PnspO7WLMIT0PVEELQ123w1Cs1789b75nZrQBVMB4aiHAsGIxzg4UGldAJVojZ8myeh5+rtc3F7RQnHKxuuXR3DAR2vBImZM/b9fDnbY9kfQt4dt7mH65ZnHy5apiGoLdL+BLumZzNur5dVyGk8C9SUW1jAjj7uK4FZS6AAwZ3H+xOZyW9mdr3VgSHqV0uPj3NM29ZPP1qNahLGVz5kV23lgxmTCox/7VTiaByKTjVz3/6hV/RK9VlMHr5rttvL39vmpu25D0JRDTbmADWNBIfEjC4pvG1IKVkMBPj2EOTC+v4mrTB6OXR8k8D10JFEPeIMsT2UP2cCSiXHrl/LHLiKC7X3eUXHzL3ID5UtiTzxWBHSjTb2gHe/F1pSd6fDz6Z476na7Hg8PEpznxPNK+dvm6/92cyDlZ+z+JDYUQnWCFlfCLLPU/kkaLWgvCjW2dZl47eMDXAtuf9O16F8u53vH56dxbL9EiXl+1IDlO79HcbPPtaYWHRuW3zLFdf3LhSMzllkdnHHwRFdZga6ne8pud3/3dm1pj+YeqItjGBs1t67CFJ9llXK9Mcd8Sub8xXXdbHP9+d8xmcR3GYGpx1ZWfO5uZHa9XPU47dvaLXIe9KcuyOWhtTOiW46gPRrEKMjvTz7U3ZhXsQQPdu2m/ni5KKxUISkYjBR8/sjqRAymDGZLZgA54KX1zsdg0Jrkt7En1QmbffsVi7r3++0TB2vYl160N+YZ3jD01gGtG7blzu25rDEn6/p/lc41bs8Ykst2/JIWI1YZ2fjc+xb380Y8HHW02CPwAAIP9JREFUnvGLDxVKLMp6JYzoBCukbBybQSb9b08+H81ZCIAf3ba0gfNsXpLyPFyJcBUC4PU3/Ttec/ld73gNrjWxPTcnaUssS0bKgNnLQE/9wHmX3PXA+dkndrN5u6eNqRzNNiaX/h6Dt2dqwd10zmb/XTz3xPd0s/UNy7d7+NmItjEBXHRqmoInSE7Edm+oOx1oYzr3mCTvWhfN2+jwUJqX3rZ8XRQfvHjXbUzT2foEIorJFTjJ55d+Nu17LJUyGL1w15+TJ17wC+v0mjaH7Rst1VuXwYxJqSyJJWrvfyxuMNBTfz2MT2T5bkBY58FteTasj0V23ZnaadGbqSVYsbgzd9QofmkkrBPlWPB7N89SiZs+4arKIr0/w0Y07wwRYOecTb/Hc8S2HNntqCYQjQbOd9dy0d9vUvT8KMpVCIBNjwQHzg3mS1bDRedD5/VyQ8QNmL1s3jrPthcKSN/A+cwuB873Wec3YO7viZ4Bs5c1PYsfON8ZSCAOGDQ55+hoGTB7SacEMRNe+03t/Ny4abphW5uUkidfLi60W6aSgkzc5l3rojf36XL6MV30pGthwqG7MdS954kc49sCwjpEcxB/eCiNZUt+fH+t6vKeA5Oce1JPw+ff0UBY51s3TJOOoLAO7MJQt7uxoa7jD+Yniv5gXgbSfkPdWHzX4kPvTFtk9gkI61SiKawD1TngjEHCXFwsGGZ0ghVS1q0NeEKUojtMDdWB83Jg4DxhsKbB+iqlZMNhSZ54obhqqhDv7LAY2Kv23sfju5bbPvzAlM+AuTsh+NcRrkJsHJuhhEE8VVuQbRrveJWtBgbMZ3cTN6O50w7w7MsF/8D5bvyeHngyx+anahWL845LQYQTLCEEk1MV3/mZ3oUZ820PZ9nqWXNyBZuv/myaZDyaQTLUJ+d3mPCHDWZjxyey/Pz+ecxErY3p5vuiKazjcuFpveSESdZjMjw933g29nsBYR3biq6wDjifm7fnbDZtrSXc7z+hcfvt5JRF31p/Jc+qSCbnotnSDo6hrs/70xB07cL7c691MZ8SbCXCwjrgen/aJFK1Cl88YdDfpd49OrpNwIrzvlO68YwYUSlHuwoxOtKPkP4h113Jbc/lJfuui3PsoUm6kgJpS9b1m/x5hJOITJ+BV0ZQmE5Pe6NF9qGn8752uUtP747seQHnBu3edFx2teN1y0NZxh+d5+YHnK/v7CxHOrkCuPbOWd9MVcwzcO5lfCLLbVty5IsSiRMkXzc+x/hEtr0H3GYmns77z0+88fn50R1zvudZZdnweVHiyRec2Vj3mnBnY4PXxMaxGQh8jNw2pijjJqDumvJvv/R2w89LUGra7bhQcVd+sZx/Sg9HvjtBKikoFCUPPV1oeG4GM+ZCBcelUoqmsI7L+af2ctaGFF1JgQC6koIrRxqLwVx0RtofC5aiHwsaAWX2VGr31ithRSdYIWWfwcRCAiFwlFWinEAMD6W58pI+34JzxnGN/Z5u3+IEx9teKAJw7vFd/ORv1kf23ICz6MjAhl53j1m36IxPZLn3ibwvSP6X22YjHSQPZkzKJf+KHE8YdTfo8Yks37t11nduHtyWj/S5AZjcYWF7za2EaJiAOkGyP9DJ5a3IB8k7p/3nIbaL6nDQNmM1BMk/um2WiufaEYagXKlPKt/ZaWHG69Uno3xuAN54q+RLQOfyjRPQTMD6oFKOdhUCYOuzuUByDv/3mvpz8/sX9y0YoIMzMxwzoyms4+XUo1K+BPQXD8w3vBe9a19/LNjbFf1Y8HNX+GPBk45K8f5TGrffhhmdYIUQy5Y8/WrRV4X4gwt37+0TBS47I835Qz0cf7ijcrbl2SIf/3/e9C064xNZrrkr6wuS75povDBFieGhNJec2u1bdH7v/fXXxMabZnyqX0jI5aK9kzw60o+BP/hNpgyuDshtbxybWZjTcimsgl12JwH1Z+eNEtCpWRsREEexrWgnEFAvBx2vtrkFz8+agDz5agiSJ6esBbNgl1jCqLsm9hoMeKeVbaSM9rkBuP2h7KKqn6cc3eWrQpQjXoUAR6ygFNj4siV15+Y9h3T5EohUnEgnEC4vv1H0JaDZAg2T860vFHyx4Mfev3vD5ihw8elpLjszvRALbn2+yKf++1vKxXk6wQohNz+YZfuLtQ/efM7my9dOK3dxLZWYKdixs+JbdHZm/TuCjXbZV0MrCsC5J3T7drzu2lpffZnO+m9orhFqlIPk4aE0X/j4GlLVNn4hwLLhe7f629smpyziSf+SVy7bkT43UG2/tf3XhTNw7g/uBgNqeG5VMOpB8lWX9PqCX8Osn4ewpWTDYalVFyQ3Ss4TyfrkPNjGVI54S7vL5DsV3/exuAHCv95uemSOrS86s3vurWtNOtpVCKi2bpcDrdsNkvPN2+Z9CcTwidFuaXf5xb3+luN4g+T81ofmeOz5WjyUL9h8/brox4JCCCZ3lH2x4PR84+pwmNEJVgj56T3+XbFKyY58r7/Lo8/kd7voTE5ZxBP1/dpRD5IBnn0pMA9RqV9w1q31Bz6rJUgeHkpzxjFOAOyOqs3k/OdncK3pmKW6SOf8rIZzc9UlfXhm7EkmDWRg5vGckwJzn6VoC8e4XHBqL2ce45+H+PRl/nmI6fn6uc+1fUbkg+RGyXmqwWxstih9107CWB1ViLUD5oJROQAC4omaH9b4RJavXj9DvmqiKyUIKSNpvhykUet2IlA5dzye/C3t198V/blPcLzCgnPVZszfuh2c+6ysgrlPlwe3+f0Y4wlDub9dJ1ghJFfyf19eBb3+Ljt3+ncE3YqD+7fvNRjzVbBsy/F4inqQDPDD22YX/L7A2eVx/SFcho7xB8ml4uoIkgHu3xpckP3J+Qff3xsQjrFJxlfHuelK4Ds3ZRu+GKiKzwWDZHN1BMkAZx7T5asO3/Rwzndubn/EP/f5/hOjP/cJTnL+rz/YT1ey6k8oAEOw8aaZhfNz55Y57nuyQMmzdOfz0VWA8zI60g+WP4no7q7Nxm4cm8EWq68tGRon58kuf+v2xrGZuig0l4v+3CdUE9BiYHY4UB3OFv3/ZjXMfbrsCPyNrqqgSn+7TrBChmVL+gIyr6VC9Hv9XRrNQwhR+9vfc3DS9/PyKkogJqesuh3BZKrWcnH7w3M8HmhFGeiJfiuKyzs7/Ml5IuFfkOcK/gQiJlZPAvHdm2YpFvxBrxRiIZC55aE5HvtlsRYkS7lqgmSAl39V8FWH86Va9XN8Isv19837dtk3PRT9uU+Xi07v5cTDkr7q8LSndfu7t8zijaOlLVdN2/bwUJqPvq/HVx1OddUWmckpi0SwLbkU/bZkcM7Nv/toP10J53shnBksb+v2TE7WbZjatlpB9HJxhKuC7beC06q2GFJKBgYCsWBx9cSCAz3CV+EzTIFpCqX+dp1ghYxfPJDF8tytbEtG3ijWy2cuC8i1C2dX57SjU4xPZHn6tbLv+aWizYWnro6e7cGMSalQv6szmDEZn8jytZ/P+lpRsFdHK4rLmrSBtP0tF7Fqu874RJY7H8sHdtmjfxN3mZyyFm7OLt7k/F/u9Lcll0urpxUF4LpxfyuOGTcoW87fv3FsBiPm3/hZLbvsLnWt28ladTi4y+5uAq2GIBmgNyX88v1SLCSfg2vNBdEUl3JxdXRcgCNHfubR/tZtr9Li2rX+uc/VtJk8PJTmzIDHYDxhsGmLUz2/5aGsb+MCKVdVR8roSD8yUB2Op4yFBFQFdIIVIsYnsvzwjjlfEFgu2vT1RL/X32V4KM1RB/hNBxMpZ9H56nXTEPAsKhVtHnmm0MYj7ByjI/0QaLmIVfuSv/qzaTD85yYfcfXAIKMj/diV+grfaUen+M7NDdQV51fP+XGS88BuacpAmM66k/cX/xaEDVZLkDy5w1owc3dJdplMTllMz8s6dcXVMvfpsiNQHU52OQHw21MWye5gx4VzXlZDkAzwg1tn/Z0Fbhvl2AzHHp7y+YNZZXtVSJB72fy4v3U7karN0uy/j/9eXyxYqyaBAHj8uYJ/U9AQWMBXfraTjTfP+mPBkqSve3XFgscdnPA9lkjWElAVaHuCJYTYXwjxFSHEw0KInBBCCiEObPC8NUKIjUKId4QQ80KIcSHEhgbPSwkh/k4I8RshRL76e9/blj+myWwcm8GM+d+SUtF2lHVWwQfK5flX/VuiyaSzIJelP4GwyjZylbQTQE0tzwxIkhdtmMvZJLuDO6WroxXFZXgozcmH+RfkZMpk05Yc2eBcY8mRkV4t52d0pB9T0MAPy+Dv/mWqro2pmF89O8ng/J3FfDDBMkj3CPoDbTrFVbTL7tLfLXyiKIYpiCedoXzD9G9cFPOrZ5cdnDUk2H6b6jF5e8risRf997JiYfV0XLi8PenvOoklDMyYYGrO5vXf1TIIaUvKRbmqzk+jzoJUt8ncvEQEY8HC6osFn3nJv3meSApKDXz4wkonKliHAh8FdgL3N3qCEEIAY8BFwJ8CHwLiwD1CiP0DT/8O8EfAfwMuA34DbBJCHN+Kg28l0znpb0WRzodqtQSBLr97u+K7mQtTkOo26OoJBDqrLAgEJ4kwAupvXT0myW4TEehlLxXtVXVuALY/X/D3bccEthCkArvshdzq2mUfHkrz559cU9dimuo2iSX9KXulbK+qtmRwEtByKWg4bFAogwxUhos5a9VVIUZH+qkEA8Eu0zdvBM7GhVhFs43grCHueuISTxrEEs4GhpdSYfV0XLis7TcpB66drh6TrrTpb0uuPmc1nZ9GGzupLoNE0qizFFmNseDb71h1m4Jd1c0LFehEgnWflHJvKeUlwM928ZwR4CzgD6SU10gpb68+ZgD/wX2SEOI44JPAn0kpvy2lvAsneXsD+OtW/hHNZHwiywf+4lek+/z9yIW8tSrMGoMMZkyKOf+ikx6IB5JPST63utoJXCYn/e06Ztwg3R+4dlZhEAjujqA/Ae1fG69r8XJvaqvp/AwPpes+V4mUQU9g3SnmbIxVIrPtMjyUpjth1AWC/esSviF8aUnKJUlXanXtJA8PpTGCinDdJl29gWsnbyFtVtW5GR3pJ2ZQ5/k0ELh2bEtSKa+u1lJwzk/dxk6PudBm6lLIr662ZKgpLQaTiL61/tbJSsleNWrJXgYzJvms/3roTpsYJlzxF78Ofatg2xMsKeVipKlGgLeklPd4/t0McBPwgcDzysC1nudVgJ8AFwoh/JJzIWR8IsuXfjpNrCdeN0jtXlirKQgE5+/NZSsEOuF8FPM2gtUVBLpk+gyKexBoKOSsVRcEgrMg5+Yqu32Od8dwtZ2fNb1GXSDoQ1Y3dlZZkAwwN2/XVSKCuD/Pzu9mcYoo09OB3eQA7sbFagsC3epwIbf70MZdl1bj+YmDb9YoiFW2V5XAhYt77RT3sO7MV6+d1RgLFnKW/9oRgjWDCQoVQm88HFaRi6OBpxs8/gxwgBAi7Xneq1LKXIPnJXDaEUPNd26Zpbs/5jdAxRkUdg0MV1ugMzyUxrbYdbAjIZddnUEgOIvO/OyuE9BizsK2VmcQ6M4a7eqGJW3pJO/AXqvoRu4yOtJPdnrXCWhuroK0V1eQ4+K26wSrWC52RTKfXV2tpV4GMybZmV1fO9mZClKuviAQnPtQXxK/6bCHStleSMBW4/mZm7fJZXedRMzPOj9bjR0pw0Np8llrlwlopWQv+GWttnhneCiNlJCf9187wnCqfCImQj2PFdYEK4MzoxVkqvp1zSKfl2n0y4UQnxVCPCaEeGxycnJFB7pS3p6s+MxjwVmk56ZXbxAIzt89P1vBCu62S5ibLmNVVl+53GV4KE06ZThJVoBy0WZuZnXulEJtR3B+tlJ/w5IwO1XGtlbnjRyc81MpS/LZ+munVKgFQavx3IyO9JNMCOZ2lhsGO7PTZZCr99pxWr3sXV47bmV4tQWBLqMj/czuaHDtSHybGqvx/LitXo02TYs5R+hhtbUle1m3xmR2qv7akbaOBffKmOTmrLqNL2lJiiGfSwtrgiVovD8vlvk8H1LKb0kpT5ZSnjw4OLjMQ2wOgxmTuamaqEMhZ7FzsoS0V++NHJybVSIu2PlOmdxcBbsisco2M1OlVTk/E+RPPjKAXbaZeadEqWBjW5LCvMXMVHnhE7Faz8/wUJp1AyY7J0vksxUqZZtK2WZmqky5JFf1jRzczQuL7EyFUsFydtfnLeZ2OmpfvT2rr7UUask5wPSOMsW8c1MvFSxmdpSprPJrZ3goTV+PwfysRW6u4uysF2xycxVmq9fOag0CwTk/PSnB9DtlykUbq/q5mn6nRKXsLMqr9fy4mxfZ6YpzP7eksxm4s7yQQPynT2dW5ecKXJEduXDtuPfzqbdLq05wKIh77czsKJPzdO7MTpdD320R1gRrisbVJ7dytXORz5tq8LNQMTrST8x0drjmpsrOTpdkVXlfNcINdnq7Bbk5Z6HZOVleKJWPnN2zas8N1M5PKu5UZaZ+V3Lad6qLz2o/P6Mj/Qic1pPpyTLTk86NK2au7hs51G5YhXmL2akK05PlhfauZELwpx9Zs+dfElGGh9L8p09nwJbM7awws6PM7FRFXztV/uQjAyQTzpo8/U6ZmakyuTlrVVf2vPzJRwaIGTCzo8zO6ufKTa5W8/lZuJ/3VO/nvysxs6O8sFm62u9Xw0NpRs7uwapIZnbU7ufS1rGg79rJWkzvKDE/W6FcDH/iKaRsVABq04sLMQp8GzhISvma5/HvAhdIKfcPPP+fgfdJKd9d/f6/Af8VGPDOYQkh/gr4S6BPShnwmfdz8skny8cee6wpf89yGZ/IsnFshskpi8GMyehI/6r9MDVCn5/do89PY8YnsnzlZzuZq86i9fUY/MlHBvS5oXbNvD1lYRhg287uur52HPS1s2v0tbN79PnZPfp+tWv0udk9YT0/QojHpZQn1z0e0gTrCuBG4Fwp5ebqY33Aq8CPpZR/Wn3seOAJ4Eop5ferj8WAp4CXpJSX7+kYwpBgaTQajUaj0Wg0GrXYVYIVa/TkNhzMh6v/e1L168VCiElgsppQjQEPAz8SQvwFTkvgX+LMVv0f9/dIKbcJIa4FviSEiOMkYJ8HDgI+1ZY/RqPRaDQajUaj0WiqdCTBot5g+GvVr5txqla2EOIy4O+rP0vhJFzvk1L+KvBvrwL+FvgbYADYDlwkpdzaomPXaDQajUaj0Wg0moZ0tEUwDOgWQY1Go9FoNBqNRrNUdtUiGFYVQY1Go9FoNBqNRqNRDp1gaTQajUaj0Wg0Gk2T0AmWRqPRaDQajUaj0TQJnWBpNBqNRqPRaDQaTZPQCZZGo9FoNBqNRqPRNAmdYGk0Go1Go9FoNBpNk9AJlkaj0Wg0Go1Go9E0CZ1gaTQajUaj0Wg0Gk2T0AmWRqPRaDQajUaj0TQJIaXs9DF0FCHEJPB6p4+jyjrgnU4fhEZJ9LWjWS762tEsF33taJaLvnY0yyVs1867pZSDwQdXfYIVJoQQj0kpT+70cWjUQ187muWirx3NctHXjma56GtHs1xUuXZ0i6BGo9FoNBqNRqPRNAmdYGk0Go1Go9FoNBpNk9AJVrj4VqcPQKMs+trRLBd97WiWi752NMtFXzua5aLEtaNnsDQajUaj0Wg0Go2mSegKlkaj0Wg0Go1Go9E0CZ1gaTQajUaj0Wg0Gk2T0AlWhxFCvEsIcZ0QYkYIMSuEuEEIcUCnj0sTboQQHxZCXC+EeF0IkRdCPC+E+N9CiN5OH5tGPYQQtwshpBDibzp9LJrwI4S4RAhxnxAiW71vPSaEeH+nj0sTboQQZwoh7hBCvF29brYKIa7u9HFpwoMQYn8hxFeEEA8LIXLV+9KBDZ63RgixUQjxjhBiXggxLoTY0IFD3iU6weogQohu4G7gSOAPgT8ADgPuEUL0dPLYNKHn3wMW8J+Bi4CvA58H7hRC6M+1ZtEIIT4BHNfp49CogRDiXwG/AB4HPgh8BPgZ0N3J49KEGyHEscA4EAf+CPgQ8CjwHSHE5zt5bJpQcSjwUWAncH+jJwghBDCGE/v8Kc61FMeJnfdv03HuES1y0UGEEP8W+AfgCCnlS9XHDgJeBP6DlPIfOnl8mvAihBiUUk4GHvs08H3gPCnl3Z05Mo1KCCEGgF8Cfwb8GPhbKeV/7ehBaUJLdSf5OeAvpZRf6uzRaFRCCPG/cDYGM1LKrOfxRwAppTy9YwenCQ1CCENKaVf/fxT4NnCQlPI1z3M+APwceL+U8p7qY/3Aq8CPpJT/pt3H3Qi9091ZRoBH3OQKQEr5KvAg8IGOHZUm9ASTqyqPVr+ub+exaJTm/wDPSCmv6fSBaJTgasAGvtHpA9EoRwIoA/nA49PoWFRTxU2u9sAI8JabXFX/3QxwEyGKnfVF3VmOBp5u8PgzwFFtPhaN+pxT/fpcR49CowRCiLOATwP/utPHolGGs3Aqnh8XQrwshKgIIV4SQvxxpw9ME3r+ufr1y0KI/YQQA0KIPwLOA77YucPSKMjuYucDhBDpNh9PQ2KdPoBVTganzzTIFLCmzceiURghxHrgr4FxKeVjnT4eTbgRQsSBbwJ/L6V8vtPHo1GG/ar//R3O/OfLODNYXxVCxKSU/9jJg9OEFynl00KIc4EbqW3qlIHPSSl/0qnj0ihJBnitweNT1a9rgGyDn7cVnWB1nkZDcKLtR6FRlupuzS+ACnBVhw9Howb/EegC/rbTB6JRCgPoBa6UUt5Qfezu6mzWXwohviz1YLemAUKIw4DrcaoMn8NpFfwA8A0hREFK+S+dPD6NUggUiJ11gtVZduJk4kHW0LiypdH4EEKkcNR0DgbOkVL+usOHpAk5VRuI/wKMAkkhRNLz42RV+GJOSml14vg0oWYHjtLtnYHH78BR9NoXeKvdB6VRgv+FU7G6TEpZrj52lxBiLfCPQohrFjl/o9FMsevYGUISP+sZrM7yDE4vaZCjgGfbfCwaxai2eV0PDAGXSCmf6vAhadTgYCAF/AjnRuT+B47K104gVH4imtDwzC4ed3eOdYCs2RUbgO2e5MplAlgL7NX+Q9Ioyu5i5ze8KpWdRCdYnWUMOE0IcbD7QLXV4szqzzSahlS9rv4FZ0D4A1LKRzp8SBp12Aa8r8F/4CRd7wNeavgvNaudG6tfLww8fiHwaynlb9t8PBp1+C1wvBAiEXj8VKBAbX5Go9kTY8B6IYQr7IUQog+4nBDFzrpFsLN8G/gT4BdCiP+K01P6P4Ff4QygazS74p9whsv/FpgXQpzm+dmvdaugZldIKaeBe4OPO96NvC6lrPuZRlPlVuAe4JtCiHXAK8CHgQvQ85+a3fNVHEPqm4QQX8OZwRoBPgF8UUpZ6uTBacKDEOLD1f89qfr1YiHEJDAppdyMk0Q9DPxICPEXOF0Xf4lTSf8/7T7eXaGNhjtMdR7ii8D5OBfHXcC/85qqaTRBhBCvAe/exY//h5Tyr9p3NJooIISQaKNhzR6o7hT/b5zEag2ObPv/K6X8cUcPTBN6hBAX4wjsHI3Tpvwy8C3gm3rmU+NSvRc1YrOU8tzqczLA3wNX4FxLDwNfkFJub8cxLgadYGk0Go1Go9FoNBpNk9AzWBqNRqPRaDQajUbTJHSCpdFoNBqNRqPRaDRNQidYGo1Go9FoNBqNRtMkdIKl0Wg0Go1Go9FoNE1CJ1gajUaj0Wg0Go1G0yR0gqXRaDQajUaj0Wg0TUInWBqNRqMJJUKIK4QQX1jkc88VQkjPfwcKIdYLIaaFEA09moQQ3xNCzAoh3tXcI18eQoj/6jl+bRau0Wg0iqITLI1Go9GElSuARSVYHv4YOB34jZTyTeDfA58QQlzqfZIQYhi4EvgLKeWvVn6oTeF7OMd+a6cPRKPRaDTLRydYGo1Go4kSz0opH5FSFgGklBuBceAbQoheACFEN/At4J7q15YihEgu5nlSyjellI8Aky0+JI1Go9G0EJ1gaTQajSZ0CCH+GfhDYL2nbe61Zf66PwIGgP+v+v3fAnsDo1JKKYRYJ4T4uhDiTSFEUQjxSyHEZwPHMyiE+KYQ4gUhRE4I8SshxI+FEOsDz/ur6rEeI4TYJITIAj+t/uxCIcSDQogZIURWCPG8EOK/LfNv0mg0Gk1IiXX6ADQajUajacD/BAaBU4CR6mPF5fwiKeVrQoi/BL4shHgZ+DfAF6SUrwgh+oAHgS7gr4BXgQuBrwshklLKr1R/TQYoAH+JU2HaD/hz4EEhxJFSykLgZX8BfAcnqbOFEAcDY8B11b+tBBwGHLycv0mj0Wg04UUnWBqNRqMJHVLKl4UQk0Cp2ja3Uv4J+Cjw98BDgJs4/Vvg3cAGKeWL1cfGhRADwH8XQnxdSlmRUj5ffS4AQggTJzF7A7gYuDHwel+WUv6j5/kfBhLA56WUs9WH727C36XRaDSakKFbBDUajUYTeaSUEvib6rd/K6W0q/9/EbAFeFUIEXP/AzYBa4Gj3N8hhPi8EGJ7te2vgpNcARzR4CWDCdc2oAz8RAjxYSHEXs34uzQajUYTPnSCpdFoNJrVQinwFWAv4L04yY/3v59Vf74WQAjxp8DXcAQzfg8YAk6rPifV4LV+4/1GSvkSTuuhAfwQ+K0QYosQ4pyV/UkajUajCRu6RVCj0Wg0q5kdwNt42v8CPF/9+nHgLinln7s/EEIctJvfK+sekPIe4J6qquCZwF8DtwghDpRSvrOcg9doNBpN+NAJlkaj0WjCShFHfKKV3A78KfCGlPLt3TyvG5gNPHbVcl6wKiF/txAijSOGcRCgEyyNRqOJCDrB0mg0Gk1YeRbICCE+DzwGFKSUTzX5Nb4IfAy4XwjxRZyKVQ9wJHC2lPID1efdDvxHIcR/BiaA9wMfXuyLCCE+h9OKeCvwK2AdjiLhW8DTzflTNBqNRhMGdIKl0Wg0mrCyEWfO6X/h+Fi9DhzYzBeQUs4IIc4A/hvwH4H1wDROonW956l/XT2GP8OZudqMM1P1yiJfajuO2uD/xpn7mgIeAD4lpcyv9O/QaDQaTXgQjrCSRqPRaDTqIoQ4F7gHGAY2SykrHT2gZSCEEICJ4591npRy/w4fkkaj0WiWgVYR1Gg0Gk2UGAfKQogDO30gy+C/4CgYfrrTB6LRaDSa5aMrWBqNRqNRHiFEL34/qiellKVdPT+MCCH2xWlRBMdg+clOHo9Go9FolodOsDQajUaj0Wg0Go2mSegWQY1Go9FoNBqNRqNpEjrB0mg0Go1Go9FoNJomoRMsjUaj0Wg0Go1Go2kSOsHSaDQajUaj0Wg0miahEyyNRqPRaDQajUajaRL/P8hZU4pX+0cF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4812002"/>
            <a:ext cx="3372222" cy="1670353"/>
          </a:xfrm>
          <a:prstGeom prst="rect">
            <a:avLst/>
          </a:prstGeom>
        </p:spPr>
      </p:pic>
      <p:sp>
        <p:nvSpPr>
          <p:cNvPr id="47" name="Rectangle 46"/>
          <p:cNvSpPr/>
          <p:nvPr/>
        </p:nvSpPr>
        <p:spPr>
          <a:xfrm>
            <a:off x="-24325" y="6281098"/>
            <a:ext cx="3180679" cy="246221"/>
          </a:xfrm>
          <a:prstGeom prst="rect">
            <a:avLst/>
          </a:prstGeom>
        </p:spPr>
        <p:txBody>
          <a:bodyPr wrap="none">
            <a:spAutoFit/>
          </a:bodyPr>
          <a:lstStyle/>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 Numerical solutions </a:t>
            </a:r>
            <a:r>
              <a:rPr lang="en-GB" sz="1000" dirty="0">
                <a:latin typeface="Open Sans" panose="020B0606030504020204" pitchFamily="34" charset="0"/>
                <a:ea typeface="Open Sans" panose="020B0606030504020204" pitchFamily="34" charset="0"/>
                <a:cs typeface="Open Sans" panose="020B0606030504020204" pitchFamily="34" charset="0"/>
              </a:rPr>
              <a:t>shown for all </a:t>
            </a:r>
            <a:r>
              <a:rPr lang="en-GB" sz="1000" dirty="0" smtClean="0">
                <a:latin typeface="Open Sans" panose="020B0606030504020204" pitchFamily="34" charset="0"/>
                <a:ea typeface="Open Sans" panose="020B0606030504020204" pitchFamily="34" charset="0"/>
                <a:cs typeface="Open Sans" panose="020B0606030504020204" pitchFamily="34" charset="0"/>
              </a:rPr>
              <a:t>graphs herein.</a:t>
            </a: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p:cNvSpPr/>
          <p:nvPr/>
        </p:nvSpPr>
        <p:spPr>
          <a:xfrm>
            <a:off x="6462896" y="4288783"/>
            <a:ext cx="2569092" cy="430887"/>
          </a:xfrm>
          <a:prstGeom prst="rect">
            <a:avLst/>
          </a:prstGeom>
        </p:spPr>
        <p:txBody>
          <a:bodyPr wrap="square">
            <a:spAutoFit/>
          </a:bodyPr>
          <a:lstStyle/>
          <a:p>
            <a:pPr algn="ctr">
              <a:spcBef>
                <a:spcPts val="0"/>
              </a:spcBef>
            </a:pPr>
            <a:r>
              <a:rPr lang="en-GB" sz="1050" dirty="0" smtClean="0">
                <a:latin typeface="Open Sans" panose="020B0606030504020204" pitchFamily="34" charset="0"/>
                <a:ea typeface="Open Sans" panose="020B0606030504020204" pitchFamily="34" charset="0"/>
                <a:cs typeface="Open Sans" panose="020B0606030504020204" pitchFamily="34" charset="0"/>
              </a:rPr>
              <a:t>Time</a:t>
            </a:r>
            <a:r>
              <a:rPr lang="en-GB" sz="1050" dirty="0">
                <a:latin typeface="Open Sans" panose="020B0606030504020204" pitchFamily="34" charset="0"/>
                <a:ea typeface="Open Sans" panose="020B0606030504020204" pitchFamily="34" charset="0"/>
                <a:cs typeface="Open Sans" panose="020B0606030504020204" pitchFamily="34" charset="0"/>
              </a:rPr>
              <a:t>: 10 years, in </a:t>
            </a:r>
            <a:r>
              <a:rPr lang="en-GB" sz="1050" b="1" dirty="0">
                <a:latin typeface="Open Sans" panose="020B0606030504020204" pitchFamily="34" charset="0"/>
                <a:ea typeface="Open Sans" panose="020B0606030504020204" pitchFamily="34" charset="0"/>
                <a:cs typeface="Open Sans" panose="020B0606030504020204" pitchFamily="34" charset="0"/>
              </a:rPr>
              <a:t>500</a:t>
            </a:r>
            <a:r>
              <a:rPr lang="en-GB" sz="1050" dirty="0">
                <a:latin typeface="Open Sans" panose="020B0606030504020204" pitchFamily="34" charset="0"/>
                <a:ea typeface="Open Sans" panose="020B0606030504020204" pitchFamily="34" charset="0"/>
                <a:cs typeface="Open Sans" panose="020B0606030504020204" pitchFamily="34" charset="0"/>
              </a:rPr>
              <a:t> increments.</a:t>
            </a:r>
          </a:p>
          <a:p>
            <a:pPr algn="ctr">
              <a:spcBef>
                <a:spcPts val="0"/>
              </a:spcBef>
            </a:pPr>
            <a:endParaRPr lang="en-GB" sz="1050" dirty="0">
              <a:latin typeface="Open Sans" panose="020B0606030504020204" pitchFamily="34" charset="0"/>
              <a:ea typeface="Open Sans" panose="020B0606030504020204" pitchFamily="34" charset="0"/>
              <a:cs typeface="Open Sans" panose="020B0606030504020204" pitchFamily="34" charset="0"/>
            </a:endParaRPr>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6964" y="2102092"/>
            <a:ext cx="4635024" cy="152581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04" y="3257605"/>
            <a:ext cx="4170126" cy="2305225"/>
          </a:xfrm>
          <a:prstGeom prst="rect">
            <a:avLst/>
          </a:prstGeom>
        </p:spPr>
      </p:pic>
      <p:sp>
        <p:nvSpPr>
          <p:cNvPr id="53" name="TextBox 52"/>
          <p:cNvSpPr txBox="1"/>
          <p:nvPr/>
        </p:nvSpPr>
        <p:spPr>
          <a:xfrm>
            <a:off x="3053302" y="6643242"/>
            <a:ext cx="2805376" cy="153888"/>
          </a:xfrm>
          <a:prstGeom prst="rect">
            <a:avLst/>
          </a:prstGeom>
          <a:noFill/>
        </p:spPr>
        <p:txBody>
          <a:bodyPr wrap="square" lIns="0" tIns="0" rIns="0" bIns="0" rtlCol="0">
            <a:spAutoFit/>
          </a:bodyPr>
          <a:lstStyle/>
          <a:p>
            <a:pPr algn="ctr">
              <a:spcBef>
                <a:spcPts val="0"/>
              </a:spcBef>
            </a:pPr>
            <a:r>
              <a:rPr lang="en-GB"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Group: </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Christian </a:t>
            </a:r>
            <a:r>
              <a:rPr lang="en-GB" sz="10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Berrig</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Amalia Bogri</a:t>
            </a:r>
            <a:endParaRPr lang="en-GB"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custData r:id="rId1"/>
      <p:custData r:id="rId2"/>
    </p:custDataLst>
    <p:extLst>
      <p:ext uri="{BB962C8B-B14F-4D97-AF65-F5344CB8AC3E}">
        <p14:creationId xmlns:p14="http://schemas.microsoft.com/office/powerpoint/2010/main" val="51023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755576" y="252521"/>
            <a:ext cx="7632848" cy="588818"/>
          </a:xfrm>
        </p:spPr>
        <p: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Extra details (for the teachers)</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sp>
        <p:nvSpPr>
          <p:cNvPr id="7" name="Rectangle 6"/>
          <p:cNvSpPr/>
          <p:nvPr/>
        </p:nvSpPr>
        <p:spPr>
          <a:xfrm>
            <a:off x="8213907" y="5010386"/>
            <a:ext cx="976144" cy="292388"/>
          </a:xfrm>
          <a:prstGeom prst="rect">
            <a:avLst/>
          </a:prstGeom>
        </p:spPr>
        <p:txBody>
          <a:bodyPr wrap="square">
            <a:spAutoFit/>
          </a:bodyPr>
          <a:lstStyle/>
          <a:p>
            <a:pPr algn="r">
              <a:spcBef>
                <a:spcPts val="0"/>
              </a:spcBef>
            </a:pPr>
            <a:r>
              <a:rPr lang="en-GB" sz="500" b="1" dirty="0" smtClean="0">
                <a:solidFill>
                  <a:schemeClr val="bg1"/>
                </a:solidFill>
              </a:rPr>
              <a:t>© Benny </a:t>
            </a:r>
            <a:r>
              <a:rPr lang="en-GB" sz="500" b="1" dirty="0">
                <a:solidFill>
                  <a:schemeClr val="bg1"/>
                </a:solidFill>
              </a:rPr>
              <a:t>Trapp</a:t>
            </a:r>
            <a:r>
              <a:rPr lang="en-GB" sz="400" dirty="0">
                <a:solidFill>
                  <a:schemeClr val="bg1"/>
                </a:solidFill>
              </a:rPr>
              <a:t>, </a:t>
            </a:r>
            <a:endParaRPr lang="en-GB" sz="400" dirty="0" smtClean="0">
              <a:solidFill>
                <a:schemeClr val="bg1"/>
              </a:solidFill>
            </a:endParaRPr>
          </a:p>
          <a:p>
            <a:pPr algn="r">
              <a:spcBef>
                <a:spcPts val="0"/>
              </a:spcBef>
            </a:pPr>
            <a:r>
              <a:rPr lang="en-GB" sz="400" dirty="0" smtClean="0">
                <a:solidFill>
                  <a:schemeClr val="bg1"/>
                </a:solidFill>
              </a:rPr>
              <a:t>CC </a:t>
            </a:r>
            <a:r>
              <a:rPr lang="en-GB" sz="400" dirty="0">
                <a:solidFill>
                  <a:schemeClr val="bg1"/>
                </a:solidFill>
              </a:rPr>
              <a:t>BY 3.0 </a:t>
            </a:r>
            <a:endParaRPr lang="en-GB" sz="400" dirty="0" smtClean="0">
              <a:solidFill>
                <a:schemeClr val="bg1"/>
              </a:solidFill>
            </a:endParaRPr>
          </a:p>
          <a:p>
            <a:pPr algn="r">
              <a:spcBef>
                <a:spcPts val="0"/>
              </a:spcBef>
            </a:pPr>
            <a:r>
              <a:rPr lang="en-GB" sz="200" dirty="0" smtClean="0">
                <a:solidFill>
                  <a:schemeClr val="bg1"/>
                </a:solidFill>
              </a:rPr>
              <a:t>&lt;</a:t>
            </a:r>
            <a:r>
              <a:rPr lang="en-GB" sz="200" dirty="0">
                <a:solidFill>
                  <a:schemeClr val="bg1"/>
                </a:solidFill>
              </a:rPr>
              <a:t>https://creativecommons.org/licenses/by/3.0&gt;, </a:t>
            </a:r>
            <a:endParaRPr lang="en-GB" sz="200" dirty="0" smtClean="0">
              <a:solidFill>
                <a:schemeClr val="bg1"/>
              </a:solidFill>
            </a:endParaRPr>
          </a:p>
          <a:p>
            <a:pPr algn="r">
              <a:spcBef>
                <a:spcPts val="0"/>
              </a:spcBef>
            </a:pPr>
            <a:r>
              <a:rPr lang="en-GB" sz="200" dirty="0" smtClean="0">
                <a:solidFill>
                  <a:schemeClr val="bg1"/>
                </a:solidFill>
              </a:rPr>
              <a:t>via </a:t>
            </a:r>
            <a:r>
              <a:rPr lang="en-GB" sz="200" dirty="0">
                <a:solidFill>
                  <a:schemeClr val="bg1"/>
                </a:solidFill>
              </a:rPr>
              <a:t>Wikimedia Commons</a:t>
            </a:r>
          </a:p>
        </p:txBody>
      </p:sp>
      <p:sp>
        <p:nvSpPr>
          <p:cNvPr id="24" name="TextBox 23"/>
          <p:cNvSpPr txBox="1"/>
          <p:nvPr/>
        </p:nvSpPr>
        <p:spPr>
          <a:xfrm>
            <a:off x="4644008" y="1031396"/>
            <a:ext cx="4032448" cy="1231106"/>
          </a:xfrm>
          <a:prstGeom prst="rect">
            <a:avLst/>
          </a:prstGeom>
          <a:solidFill>
            <a:srgbClr val="FEFAEC"/>
          </a:solidFill>
        </p:spPr>
        <p:txBody>
          <a:bodyPr wrap="square" lIns="0" tIns="0" rIns="0" bIns="0" rtlCol="0">
            <a:spAutoFit/>
          </a:bodyPr>
          <a:lstStyle/>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Time:</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We chose a time scale in years and we show the progress of the population for 10 years. For the numerical solutions of most ODEs, the time was split to 50 time-steps (increments).</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In the case with the seasonality, however, we used 500 time-steps to achieve more accurate solutions.</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p:cNvSpPr txBox="1"/>
          <p:nvPr/>
        </p:nvSpPr>
        <p:spPr>
          <a:xfrm>
            <a:off x="179512" y="1031396"/>
            <a:ext cx="4176464" cy="3077766"/>
          </a:xfrm>
          <a:prstGeom prst="rect">
            <a:avLst/>
          </a:prstGeom>
          <a:solidFill>
            <a:srgbClr val="FEFAEC"/>
          </a:solidFill>
        </p:spPr>
        <p:txBody>
          <a:bodyPr wrap="square" lIns="0" tIns="0" rIns="0" bIns="0" rtlCol="0">
            <a:spAutoFit/>
          </a:bodyPr>
          <a:lstStyle/>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Maximum growth rate calculations:</a:t>
            </a:r>
          </a:p>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How many eggs?</a:t>
            </a: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2 eggs x 2 clutches/year =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4 eggs per gecko pair/year =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 2 eggs per one gecko/year=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2 geckos per gecko per year</a:t>
            </a:r>
          </a:p>
          <a:p>
            <a:pPr algn="ctr">
              <a:spcBef>
                <a:spcPts val="0"/>
              </a:spcBef>
            </a:pP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Over how many years?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8 years (lifetime) – 2 years (sexual immaturity) =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6 reproductive years</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Birth rate: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2 geckos per gecko x 6 </a:t>
            </a:r>
            <a:r>
              <a:rPr lang="en-GB" sz="1000" i="1" dirty="0" smtClean="0">
                <a:latin typeface="Open Sans" panose="020B0606030504020204" pitchFamily="34" charset="0"/>
                <a:ea typeface="Open Sans" panose="020B0606030504020204" pitchFamily="34" charset="0"/>
                <a:cs typeface="Open Sans" panose="020B0606030504020204" pitchFamily="34" charset="0"/>
              </a:rPr>
              <a:t>reproductive</a:t>
            </a:r>
            <a:r>
              <a:rPr lang="en-GB" sz="1000" dirty="0" smtClean="0">
                <a:latin typeface="Open Sans" panose="020B0606030504020204" pitchFamily="34" charset="0"/>
                <a:ea typeface="Open Sans" panose="020B0606030504020204" pitchFamily="34" charset="0"/>
                <a:cs typeface="Open Sans" panose="020B0606030504020204" pitchFamily="34" charset="0"/>
              </a:rPr>
              <a:t> years / 8 years </a:t>
            </a:r>
            <a:r>
              <a:rPr lang="en-GB" sz="1000" i="1" dirty="0" smtClean="0">
                <a:latin typeface="Open Sans" panose="020B0606030504020204" pitchFamily="34" charset="0"/>
                <a:ea typeface="Open Sans" panose="020B0606030504020204" pitchFamily="34" charset="0"/>
                <a:cs typeface="Open Sans" panose="020B0606030504020204" pitchFamily="34" charset="0"/>
              </a:rPr>
              <a:t>of life</a:t>
            </a:r>
          </a:p>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Death rate: </a:t>
            </a:r>
            <a:r>
              <a:rPr lang="en-GB" sz="1000" dirty="0" smtClean="0">
                <a:latin typeface="Open Sans" panose="020B0606030504020204" pitchFamily="34" charset="0"/>
                <a:ea typeface="Open Sans" panose="020B0606030504020204" pitchFamily="34" charset="0"/>
                <a:cs typeface="Open Sans" panose="020B0606030504020204" pitchFamily="34" charset="0"/>
              </a:rPr>
              <a:t>1/8 years </a:t>
            </a:r>
            <a:r>
              <a:rPr lang="en-GB" sz="1000" i="1" dirty="0" smtClean="0">
                <a:latin typeface="Open Sans" panose="020B0606030504020204" pitchFamily="34" charset="0"/>
                <a:ea typeface="Open Sans" panose="020B0606030504020204" pitchFamily="34" charset="0"/>
                <a:cs typeface="Open Sans" panose="020B0606030504020204" pitchFamily="34" charset="0"/>
              </a:rPr>
              <a:t>of life</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a:latin typeface="Open Sans" panose="020B0606030504020204" pitchFamily="34" charset="0"/>
                <a:ea typeface="Open Sans" panose="020B0606030504020204" pitchFamily="34" charset="0"/>
                <a:cs typeface="Open Sans" panose="020B0606030504020204" pitchFamily="34" charset="0"/>
              </a:rPr>
              <a:t>Growth </a:t>
            </a:r>
            <a:r>
              <a:rPr lang="en-GB" sz="1000" b="1" dirty="0" smtClean="0">
                <a:latin typeface="Open Sans" panose="020B0606030504020204" pitchFamily="34" charset="0"/>
                <a:ea typeface="Open Sans" panose="020B0606030504020204" pitchFamily="34" charset="0"/>
                <a:cs typeface="Open Sans" panose="020B0606030504020204" pitchFamily="34" charset="0"/>
              </a:rPr>
              <a:t>rate (r)</a:t>
            </a:r>
            <a:r>
              <a:rPr lang="en-GB" sz="1000" dirty="0" smtClean="0">
                <a:latin typeface="Open Sans" panose="020B0606030504020204" pitchFamily="34" charset="0"/>
                <a:ea typeface="Open Sans" panose="020B0606030504020204" pitchFamily="34" charset="0"/>
                <a:cs typeface="Open Sans" panose="020B0606030504020204" pitchFamily="34" charset="0"/>
              </a:rPr>
              <a:t>: Birth rate – Death rate </a:t>
            </a:r>
            <a:r>
              <a:rPr lang="en-GB" sz="1000" dirty="0">
                <a:latin typeface="Open Sans" panose="020B0606030504020204" pitchFamily="34" charset="0"/>
                <a:ea typeface="Open Sans" panose="020B0606030504020204" pitchFamily="34" charset="0"/>
                <a:cs typeface="Open Sans" panose="020B0606030504020204" pitchFamily="34" charset="0"/>
              </a:rPr>
              <a:t>~ </a:t>
            </a:r>
            <a:r>
              <a:rPr lang="en-GB" sz="1000" dirty="0" smtClean="0">
                <a:latin typeface="Open Sans" panose="020B0606030504020204" pitchFamily="34" charset="0"/>
                <a:ea typeface="Open Sans" panose="020B0606030504020204" pitchFamily="34" charset="0"/>
                <a:cs typeface="Open Sans" panose="020B0606030504020204" pitchFamily="34" charset="0"/>
              </a:rPr>
              <a:t>1.4 </a:t>
            </a:r>
          </a:p>
          <a:p>
            <a:pPr algn="ctr">
              <a:spcBef>
                <a:spcPts val="0"/>
              </a:spcBef>
            </a:pPr>
            <a:endParaRPr lang="en-GB"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194762" y="4221088"/>
            <a:ext cx="4161213" cy="2154436"/>
          </a:xfrm>
          <a:prstGeom prst="rect">
            <a:avLst/>
          </a:prstGeom>
          <a:solidFill>
            <a:srgbClr val="FEFAEC"/>
          </a:solidFill>
        </p:spPr>
        <p:txBody>
          <a:bodyPr wrap="square" lIns="0" tIns="0" rIns="0" bIns="0" rtlCol="0">
            <a:spAutoFit/>
          </a:bodyPr>
          <a:lstStyle/>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Carrying capacity: </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We choose a K of 1000 individuals, based on the size of the islet (20 </a:t>
            </a:r>
            <a:r>
              <a:rPr lang="en-GB" sz="1000" dirty="0" err="1" smtClean="0">
                <a:latin typeface="Open Sans" panose="020B0606030504020204" pitchFamily="34" charset="0"/>
                <a:ea typeface="Open Sans" panose="020B0606030504020204" pitchFamily="34" charset="0"/>
                <a:cs typeface="Open Sans" panose="020B0606030504020204" pitchFamily="34" charset="0"/>
              </a:rPr>
              <a:t>sqm</a:t>
            </a:r>
            <a:r>
              <a:rPr lang="en-GB" sz="1000" dirty="0" smtClean="0">
                <a:latin typeface="Open Sans" panose="020B0606030504020204" pitchFamily="34" charset="0"/>
                <a:ea typeface="Open Sans" panose="020B0606030504020204" pitchFamily="34" charset="0"/>
                <a:cs typeface="Open Sans" panose="020B0606030504020204" pitchFamily="34" charset="0"/>
              </a:rPr>
              <a:t>) and the small size and cryptic nature of the lizards.</a:t>
            </a:r>
          </a:p>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endParaRPr lang="en-GB" sz="1000" b="1"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Initial population:</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We chose to start our model with a small population of 100 individuals. </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In the case of the </a:t>
            </a:r>
            <a:r>
              <a:rPr lang="en-GB" sz="1000" dirty="0" err="1" smtClean="0">
                <a:latin typeface="Open Sans" panose="020B0606030504020204" pitchFamily="34" charset="0"/>
                <a:ea typeface="Open Sans" panose="020B0606030504020204" pitchFamily="34" charset="0"/>
                <a:cs typeface="Open Sans" panose="020B0606030504020204" pitchFamily="34" charset="0"/>
              </a:rPr>
              <a:t>Allee</a:t>
            </a:r>
            <a:r>
              <a:rPr lang="en-GB" sz="1000" dirty="0" smtClean="0">
                <a:latin typeface="Open Sans" panose="020B0606030504020204" pitchFamily="34" charset="0"/>
                <a:ea typeface="Open Sans" panose="020B0606030504020204" pitchFamily="34" charset="0"/>
                <a:cs typeface="Open Sans" panose="020B0606030504020204" pitchFamily="34" charset="0"/>
              </a:rPr>
              <a:t> effect, we put the threshold of critical population size on 250 individuals, and we showcase the examples of N0=200 and N0=300.</a:t>
            </a: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4644008" y="2394284"/>
            <a:ext cx="4032448" cy="1538883"/>
          </a:xfrm>
          <a:prstGeom prst="rect">
            <a:avLst/>
          </a:prstGeom>
          <a:solidFill>
            <a:srgbClr val="FEFAEC"/>
          </a:solidFill>
        </p:spPr>
        <p:txBody>
          <a:bodyPr wrap="square" lIns="0" tIns="0" rIns="0" bIns="0" rtlCol="0">
            <a:spAutoFit/>
          </a:bodyPr>
          <a:lstStyle/>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Growth rate as function of population:</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We chose arbitrary functions of r dependent on the population size to showcase the different scenarios.</a:t>
            </a: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 However, we do not have any data to support which of the possible growth rates is correct for this lizard.</a:t>
            </a:r>
            <a:endParaRPr lang="en-GB" sz="1000" dirty="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For example, the </a:t>
            </a:r>
            <a:r>
              <a:rPr lang="en-GB" sz="1000" dirty="0" err="1" smtClean="0">
                <a:latin typeface="Open Sans" panose="020B0606030504020204" pitchFamily="34" charset="0"/>
                <a:ea typeface="Open Sans" panose="020B0606030504020204" pitchFamily="34" charset="0"/>
                <a:cs typeface="Open Sans" panose="020B0606030504020204" pitchFamily="34" charset="0"/>
              </a:rPr>
              <a:t>Allee</a:t>
            </a:r>
            <a:r>
              <a:rPr lang="en-GB" sz="1000" dirty="0" smtClean="0">
                <a:latin typeface="Open Sans" panose="020B0606030504020204" pitchFamily="34" charset="0"/>
                <a:ea typeface="Open Sans" panose="020B0606030504020204" pitchFamily="34" charset="0"/>
                <a:cs typeface="Open Sans" panose="020B0606030504020204" pitchFamily="34" charset="0"/>
              </a:rPr>
              <a:t> effect should not be an issue, as lizards can move relatively fast and should be able to locate each other in such a small islet. </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4622057" y="4019413"/>
            <a:ext cx="4025632" cy="1538883"/>
          </a:xfrm>
          <a:prstGeom prst="rect">
            <a:avLst/>
          </a:prstGeom>
          <a:solidFill>
            <a:srgbClr val="FEFAEC"/>
          </a:solidFill>
        </p:spPr>
        <p:txBody>
          <a:bodyPr wrap="square" lIns="0" tIns="0" rIns="0" bIns="0" rtlCol="0">
            <a:spAutoFit/>
          </a:bodyPr>
          <a:lstStyle/>
          <a:p>
            <a:pPr algn="ctr">
              <a:spcBef>
                <a:spcPts val="0"/>
              </a:spcBef>
            </a:pPr>
            <a:endParaRPr lang="en-GB" sz="1000" b="1" dirty="0" smtClean="0">
              <a:latin typeface="Open Sans" panose="020B0606030504020204" pitchFamily="34" charset="0"/>
              <a:ea typeface="Open Sans" panose="020B0606030504020204" pitchFamily="34" charset="0"/>
              <a:cs typeface="Open Sans" panose="020B0606030504020204" pitchFamily="34" charset="0"/>
            </a:endParaRPr>
          </a:p>
          <a:p>
            <a:pPr algn="ctr">
              <a:spcBef>
                <a:spcPts val="0"/>
              </a:spcBef>
            </a:pPr>
            <a:r>
              <a:rPr lang="en-GB" sz="1000" b="1" dirty="0" smtClean="0">
                <a:latin typeface="Open Sans" panose="020B0606030504020204" pitchFamily="34" charset="0"/>
                <a:ea typeface="Open Sans" panose="020B0606030504020204" pitchFamily="34" charset="0"/>
                <a:cs typeface="Open Sans" panose="020B0606030504020204" pitchFamily="34" charset="0"/>
              </a:rPr>
              <a:t>Growth rate as a function of time:</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The seasonality scenario is quite realistic,  as indeed this species of lizard only reproduces in the warm months of the year (i.e. April-September).</a:t>
            </a:r>
          </a:p>
          <a:p>
            <a:pPr algn="ctr">
              <a:spcBef>
                <a:spcPts val="0"/>
              </a:spcBef>
            </a:pPr>
            <a:r>
              <a:rPr lang="en-GB" sz="1000" dirty="0" smtClean="0">
                <a:latin typeface="Open Sans" panose="020B0606030504020204" pitchFamily="34" charset="0"/>
                <a:ea typeface="Open Sans" panose="020B0606030504020204" pitchFamily="34" charset="0"/>
                <a:cs typeface="Open Sans" panose="020B0606030504020204" pitchFamily="34" charset="0"/>
              </a:rPr>
              <a:t>We should note, however, that the growth rate in our model is actually quite low, as a function of sin(2</a:t>
            </a:r>
            <a:r>
              <a:rPr lang="el-GR" sz="1000" dirty="0" smtClean="0">
                <a:latin typeface="Open Sans" panose="020B0606030504020204" pitchFamily="34" charset="0"/>
                <a:ea typeface="Open Sans" panose="020B0606030504020204" pitchFamily="34" charset="0"/>
                <a:cs typeface="Open Sans" panose="020B0606030504020204" pitchFamily="34" charset="0"/>
              </a:rPr>
              <a:t>π</a:t>
            </a:r>
            <a:r>
              <a:rPr lang="en-GB" sz="1000" dirty="0" smtClean="0">
                <a:latin typeface="Open Sans" panose="020B0606030504020204" pitchFamily="34" charset="0"/>
                <a:ea typeface="Open Sans" panose="020B0606030504020204" pitchFamily="34" charset="0"/>
                <a:cs typeface="Open Sans" panose="020B0606030504020204" pitchFamily="34" charset="0"/>
              </a:rPr>
              <a:t>t)</a:t>
            </a:r>
            <a:r>
              <a:rPr lang="el-GR" sz="1000" dirty="0" smtClean="0">
                <a:latin typeface="Open Sans" panose="020B0606030504020204" pitchFamily="34" charset="0"/>
                <a:ea typeface="Open Sans" panose="020B0606030504020204" pitchFamily="34" charset="0"/>
                <a:cs typeface="Open Sans" panose="020B0606030504020204" pitchFamily="34" charset="0"/>
              </a:rPr>
              <a:t>,</a:t>
            </a:r>
            <a:r>
              <a:rPr lang="en-GB" sz="1000" dirty="0" smtClean="0">
                <a:latin typeface="Open Sans" panose="020B0606030504020204" pitchFamily="34" charset="0"/>
                <a:ea typeface="Open Sans" panose="020B0606030504020204" pitchFamily="34" charset="0"/>
                <a:cs typeface="Open Sans" panose="020B0606030504020204" pitchFamily="34" charset="0"/>
              </a:rPr>
              <a:t> and the population is thus constrained to very low numbers (max 200 individuals). Therefore, more the r(t) function should be modified further.</a:t>
            </a:r>
          </a:p>
          <a:p>
            <a:pPr algn="ctr">
              <a:spcBef>
                <a:spcPts val="0"/>
              </a:spcBef>
            </a:pPr>
            <a:endParaRPr lang="en-GB" sz="10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p:cNvSpPr txBox="1"/>
          <p:nvPr/>
        </p:nvSpPr>
        <p:spPr>
          <a:xfrm>
            <a:off x="4608512" y="5644542"/>
            <a:ext cx="4055533" cy="646331"/>
          </a:xfrm>
          <a:prstGeom prst="rect">
            <a:avLst/>
          </a:prstGeom>
          <a:solidFill>
            <a:srgbClr val="FEFAEC"/>
          </a:solidFill>
        </p:spPr>
        <p:txBody>
          <a:bodyPr wrap="square" lIns="0" tIns="0" rIns="0" bIns="0" rtlCol="0">
            <a:spAutoFit/>
          </a:bodyPr>
          <a:lstStyle/>
          <a:p>
            <a:pPr>
              <a:spcBef>
                <a:spcPts val="0"/>
              </a:spcBef>
            </a:pPr>
            <a:endParaRPr lang="en-GB" sz="600" b="1"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sz="600" b="1" dirty="0" smtClean="0">
                <a:latin typeface="Open Sans" panose="020B0606030504020204" pitchFamily="34" charset="0"/>
                <a:ea typeface="Open Sans" panose="020B0606030504020204" pitchFamily="34" charset="0"/>
                <a:cs typeface="Open Sans" panose="020B0606030504020204" pitchFamily="34" charset="0"/>
              </a:rPr>
              <a:t>References: </a:t>
            </a:r>
          </a:p>
          <a:p>
            <a:pPr>
              <a:spcBef>
                <a:spcPts val="0"/>
              </a:spcBef>
            </a:pPr>
            <a:r>
              <a:rPr lang="en-GB" sz="600" dirty="0" err="1" smtClean="0">
                <a:latin typeface="Open Sans" panose="020B0606030504020204" pitchFamily="34" charset="0"/>
                <a:ea typeface="Open Sans" panose="020B0606030504020204" pitchFamily="34" charset="0"/>
                <a:cs typeface="Open Sans" panose="020B0606030504020204" pitchFamily="34" charset="0"/>
              </a:rPr>
              <a:t>Çiçek</a:t>
            </a:r>
            <a:r>
              <a:rPr lang="en-GB" sz="600" dirty="0" smtClean="0">
                <a:latin typeface="Open Sans" panose="020B0606030504020204" pitchFamily="34" charset="0"/>
                <a:ea typeface="Open Sans" panose="020B0606030504020204" pitchFamily="34" charset="0"/>
                <a:cs typeface="Open Sans" panose="020B0606030504020204" pitchFamily="34" charset="0"/>
              </a:rPr>
              <a:t> K, </a:t>
            </a:r>
            <a:r>
              <a:rPr lang="en-GB" sz="600" dirty="0" err="1" smtClean="0">
                <a:latin typeface="Open Sans" panose="020B0606030504020204" pitchFamily="34" charset="0"/>
                <a:ea typeface="Open Sans" panose="020B0606030504020204" pitchFamily="34" charset="0"/>
                <a:cs typeface="Open Sans" panose="020B0606030504020204" pitchFamily="34" charset="0"/>
              </a:rPr>
              <a:t>Afsar</a:t>
            </a:r>
            <a:r>
              <a:rPr lang="en-GB" sz="600" dirty="0" smtClean="0">
                <a:latin typeface="Open Sans" panose="020B0606030504020204" pitchFamily="34" charset="0"/>
                <a:ea typeface="Open Sans" panose="020B0606030504020204" pitchFamily="34" charset="0"/>
                <a:cs typeface="Open Sans" panose="020B0606030504020204" pitchFamily="34" charset="0"/>
              </a:rPr>
              <a:t> M, </a:t>
            </a:r>
            <a:r>
              <a:rPr lang="en-GB" sz="600" dirty="0" err="1" smtClean="0">
                <a:latin typeface="Open Sans" panose="020B0606030504020204" pitchFamily="34" charset="0"/>
                <a:ea typeface="Open Sans" panose="020B0606030504020204" pitchFamily="34" charset="0"/>
                <a:cs typeface="Open Sans" panose="020B0606030504020204" pitchFamily="34" charset="0"/>
              </a:rPr>
              <a:t>Kumaş</a:t>
            </a:r>
            <a:r>
              <a:rPr lang="en-GB" sz="600" dirty="0" smtClean="0">
                <a:latin typeface="Open Sans" panose="020B0606030504020204" pitchFamily="34" charset="0"/>
                <a:ea typeface="Open Sans" panose="020B0606030504020204" pitchFamily="34" charset="0"/>
                <a:cs typeface="Open Sans" panose="020B0606030504020204" pitchFamily="34" charset="0"/>
              </a:rPr>
              <a:t> M, </a:t>
            </a:r>
            <a:r>
              <a:rPr lang="en-GB" sz="600" dirty="0" err="1" smtClean="0">
                <a:latin typeface="Open Sans" panose="020B0606030504020204" pitchFamily="34" charset="0"/>
                <a:ea typeface="Open Sans" panose="020B0606030504020204" pitchFamily="34" charset="0"/>
                <a:cs typeface="Open Sans" panose="020B0606030504020204" pitchFamily="34" charset="0"/>
              </a:rPr>
              <a:t>Ayaz</a:t>
            </a:r>
            <a:r>
              <a:rPr lang="en-GB" sz="600" dirty="0" smtClean="0">
                <a:latin typeface="Open Sans" panose="020B0606030504020204" pitchFamily="34" charset="0"/>
                <a:ea typeface="Open Sans" panose="020B0606030504020204" pitchFamily="34" charset="0"/>
                <a:cs typeface="Open Sans" panose="020B0606030504020204" pitchFamily="34" charset="0"/>
              </a:rPr>
              <a:t> D, </a:t>
            </a:r>
            <a:r>
              <a:rPr lang="en-GB" sz="600" dirty="0" err="1" smtClean="0">
                <a:latin typeface="Open Sans" panose="020B0606030504020204" pitchFamily="34" charset="0"/>
                <a:ea typeface="Open Sans" panose="020B0606030504020204" pitchFamily="34" charset="0"/>
                <a:cs typeface="Open Sans" panose="020B0606030504020204" pitchFamily="34" charset="0"/>
              </a:rPr>
              <a:t>Tok</a:t>
            </a:r>
            <a:r>
              <a:rPr lang="en-GB" sz="600" dirty="0" smtClean="0">
                <a:latin typeface="Open Sans" panose="020B0606030504020204" pitchFamily="34" charset="0"/>
                <a:ea typeface="Open Sans" panose="020B0606030504020204" pitchFamily="34" charset="0"/>
                <a:cs typeface="Open Sans" panose="020B0606030504020204" pitchFamily="34" charset="0"/>
              </a:rPr>
              <a:t> CV. </a:t>
            </a:r>
            <a:r>
              <a:rPr lang="en-GB" sz="600" dirty="0">
                <a:latin typeface="Open Sans" panose="020B0606030504020204" pitchFamily="34" charset="0"/>
                <a:ea typeface="Open Sans" panose="020B0606030504020204" pitchFamily="34" charset="0"/>
                <a:cs typeface="Open Sans" panose="020B0606030504020204" pitchFamily="34" charset="0"/>
              </a:rPr>
              <a:t>2015. Age, Growth and Longevity </a:t>
            </a:r>
            <a:r>
              <a:rPr lang="en-GB" sz="600" dirty="0" smtClean="0">
                <a:latin typeface="Open Sans" panose="020B0606030504020204" pitchFamily="34" charset="0"/>
                <a:ea typeface="Open Sans" panose="020B0606030504020204" pitchFamily="34" charset="0"/>
                <a:cs typeface="Open Sans" panose="020B0606030504020204" pitchFamily="34" charset="0"/>
              </a:rPr>
              <a:t>of </a:t>
            </a:r>
            <a:r>
              <a:rPr lang="en-GB" sz="600" dirty="0" err="1" smtClean="0">
                <a:latin typeface="Open Sans" panose="020B0606030504020204" pitchFamily="34" charset="0"/>
                <a:ea typeface="Open Sans" panose="020B0606030504020204" pitchFamily="34" charset="0"/>
                <a:cs typeface="Open Sans" panose="020B0606030504020204" pitchFamily="34" charset="0"/>
              </a:rPr>
              <a:t>Kotschy’s</a:t>
            </a:r>
            <a:r>
              <a:rPr lang="en-GB" sz="600" dirty="0" smtClean="0">
                <a:latin typeface="Open Sans" panose="020B0606030504020204" pitchFamily="34" charset="0"/>
                <a:ea typeface="Open Sans" panose="020B0606030504020204" pitchFamily="34" charset="0"/>
                <a:cs typeface="Open Sans" panose="020B0606030504020204" pitchFamily="34" charset="0"/>
              </a:rPr>
              <a:t> Gecko, </a:t>
            </a:r>
            <a:r>
              <a:rPr lang="en-GB" sz="600" dirty="0" err="1" smtClean="0">
                <a:latin typeface="Open Sans" panose="020B0606030504020204" pitchFamily="34" charset="0"/>
                <a:ea typeface="Open Sans" panose="020B0606030504020204" pitchFamily="34" charset="0"/>
                <a:cs typeface="Open Sans" panose="020B0606030504020204" pitchFamily="34" charset="0"/>
              </a:rPr>
              <a:t>Mediodactylus</a:t>
            </a:r>
            <a:r>
              <a:rPr lang="en-GB" sz="600" dirty="0" smtClean="0">
                <a:latin typeface="Open Sans" panose="020B0606030504020204" pitchFamily="34" charset="0"/>
                <a:ea typeface="Open Sans" panose="020B0606030504020204" pitchFamily="34" charset="0"/>
                <a:cs typeface="Open Sans" panose="020B0606030504020204" pitchFamily="34" charset="0"/>
              </a:rPr>
              <a:t> </a:t>
            </a:r>
            <a:r>
              <a:rPr lang="en-GB" sz="600" dirty="0" err="1">
                <a:latin typeface="Open Sans" panose="020B0606030504020204" pitchFamily="34" charset="0"/>
                <a:ea typeface="Open Sans" panose="020B0606030504020204" pitchFamily="34" charset="0"/>
                <a:cs typeface="Open Sans" panose="020B0606030504020204" pitchFamily="34" charset="0"/>
              </a:rPr>
              <a:t>kotschyi</a:t>
            </a:r>
            <a:r>
              <a:rPr lang="en-GB" sz="600" dirty="0">
                <a:latin typeface="Open Sans" panose="020B0606030504020204" pitchFamily="34" charset="0"/>
                <a:ea typeface="Open Sans" panose="020B0606030504020204" pitchFamily="34" charset="0"/>
                <a:cs typeface="Open Sans" panose="020B0606030504020204" pitchFamily="34" charset="0"/>
              </a:rPr>
              <a:t> (</a:t>
            </a:r>
            <a:r>
              <a:rPr lang="en-GB" sz="600" dirty="0" err="1">
                <a:latin typeface="Open Sans" panose="020B0606030504020204" pitchFamily="34" charset="0"/>
                <a:ea typeface="Open Sans" panose="020B0606030504020204" pitchFamily="34" charset="0"/>
                <a:cs typeface="Open Sans" panose="020B0606030504020204" pitchFamily="34" charset="0"/>
              </a:rPr>
              <a:t>Steindachner</a:t>
            </a:r>
            <a:r>
              <a:rPr lang="en-GB" sz="600" dirty="0">
                <a:latin typeface="Open Sans" panose="020B0606030504020204" pitchFamily="34" charset="0"/>
                <a:ea typeface="Open Sans" panose="020B0606030504020204" pitchFamily="34" charset="0"/>
                <a:cs typeface="Open Sans" panose="020B0606030504020204" pitchFamily="34" charset="0"/>
              </a:rPr>
              <a:t>, 1870) (</a:t>
            </a:r>
            <a:r>
              <a:rPr lang="en-GB" sz="600" dirty="0" err="1" smtClean="0">
                <a:latin typeface="Open Sans" panose="020B0606030504020204" pitchFamily="34" charset="0"/>
                <a:ea typeface="Open Sans" panose="020B0606030504020204" pitchFamily="34" charset="0"/>
                <a:cs typeface="Open Sans" panose="020B0606030504020204" pitchFamily="34" charset="0"/>
              </a:rPr>
              <a:t>Reptilia</a:t>
            </a:r>
            <a:r>
              <a:rPr lang="en-GB" sz="600" dirty="0" smtClean="0">
                <a:latin typeface="Open Sans" panose="020B0606030504020204" pitchFamily="34" charset="0"/>
                <a:ea typeface="Open Sans" panose="020B0606030504020204" pitchFamily="34" charset="0"/>
                <a:cs typeface="Open Sans" panose="020B0606030504020204" pitchFamily="34" charset="0"/>
              </a:rPr>
              <a:t>, </a:t>
            </a:r>
            <a:r>
              <a:rPr lang="en-GB" sz="600" dirty="0" err="1" smtClean="0">
                <a:latin typeface="Open Sans" panose="020B0606030504020204" pitchFamily="34" charset="0"/>
                <a:ea typeface="Open Sans" panose="020B0606030504020204" pitchFamily="34" charset="0"/>
                <a:cs typeface="Open Sans" panose="020B0606030504020204" pitchFamily="34" charset="0"/>
              </a:rPr>
              <a:t>Gekkonidae</a:t>
            </a:r>
            <a:r>
              <a:rPr lang="en-GB" sz="600" dirty="0">
                <a:latin typeface="Open Sans" panose="020B0606030504020204" pitchFamily="34" charset="0"/>
                <a:ea typeface="Open Sans" panose="020B0606030504020204" pitchFamily="34" charset="0"/>
                <a:cs typeface="Open Sans" panose="020B0606030504020204" pitchFamily="34" charset="0"/>
              </a:rPr>
              <a:t>) from Central Anatolia, </a:t>
            </a:r>
            <a:r>
              <a:rPr lang="en-GB" sz="600" dirty="0" smtClean="0">
                <a:latin typeface="Open Sans" panose="020B0606030504020204" pitchFamily="34" charset="0"/>
                <a:ea typeface="Open Sans" panose="020B0606030504020204" pitchFamily="34" charset="0"/>
                <a:cs typeface="Open Sans" panose="020B0606030504020204" pitchFamily="34" charset="0"/>
              </a:rPr>
              <a:t>Turkey. </a:t>
            </a:r>
            <a:r>
              <a:rPr lang="es-ES" sz="600" dirty="0">
                <a:latin typeface="Open Sans" panose="020B0606030504020204" pitchFamily="34" charset="0"/>
                <a:ea typeface="Open Sans" panose="020B0606030504020204" pitchFamily="34" charset="0"/>
                <a:cs typeface="Open Sans" panose="020B0606030504020204" pitchFamily="34" charset="0"/>
              </a:rPr>
              <a:t>Acta </a:t>
            </a:r>
            <a:r>
              <a:rPr lang="es-ES" sz="600" dirty="0" err="1">
                <a:latin typeface="Open Sans" panose="020B0606030504020204" pitchFamily="34" charset="0"/>
                <a:ea typeface="Open Sans" panose="020B0606030504020204" pitchFamily="34" charset="0"/>
                <a:cs typeface="Open Sans" panose="020B0606030504020204" pitchFamily="34" charset="0"/>
              </a:rPr>
              <a:t>zool</a:t>
            </a:r>
            <a:r>
              <a:rPr lang="es-ES" sz="600" dirty="0">
                <a:latin typeface="Open Sans" panose="020B0606030504020204" pitchFamily="34" charset="0"/>
                <a:ea typeface="Open Sans" panose="020B0606030504020204" pitchFamily="34" charset="0"/>
                <a:cs typeface="Open Sans" panose="020B0606030504020204" pitchFamily="34" charset="0"/>
              </a:rPr>
              <a:t>. </a:t>
            </a:r>
            <a:r>
              <a:rPr lang="es-ES" sz="600" dirty="0" err="1">
                <a:latin typeface="Open Sans" panose="020B0606030504020204" pitchFamily="34" charset="0"/>
                <a:ea typeface="Open Sans" panose="020B0606030504020204" pitchFamily="34" charset="0"/>
                <a:cs typeface="Open Sans" panose="020B0606030504020204" pitchFamily="34" charset="0"/>
              </a:rPr>
              <a:t>bulg</a:t>
            </a:r>
            <a:r>
              <a:rPr lang="es-ES" sz="600" dirty="0">
                <a:latin typeface="Open Sans" panose="020B0606030504020204" pitchFamily="34" charset="0"/>
                <a:ea typeface="Open Sans" panose="020B0606030504020204" pitchFamily="34" charset="0"/>
                <a:cs typeface="Open Sans" panose="020B0606030504020204" pitchFamily="34" charset="0"/>
              </a:rPr>
              <a:t>., 67 (3</a:t>
            </a:r>
            <a:r>
              <a:rPr lang="es-ES" sz="600" dirty="0" smtClean="0">
                <a:latin typeface="Open Sans" panose="020B0606030504020204" pitchFamily="34" charset="0"/>
                <a:ea typeface="Open Sans" panose="020B0606030504020204" pitchFamily="34" charset="0"/>
                <a:cs typeface="Open Sans" panose="020B0606030504020204" pitchFamily="34" charset="0"/>
              </a:rPr>
              <a:t>): 399-404.</a:t>
            </a:r>
          </a:p>
          <a:p>
            <a:pPr>
              <a:spcBef>
                <a:spcPts val="0"/>
              </a:spcBef>
            </a:pPr>
            <a:endParaRPr lang="en-GB" sz="600" dirty="0" smtClean="0">
              <a:latin typeface="Open Sans" panose="020B0606030504020204" pitchFamily="34" charset="0"/>
              <a:ea typeface="Open Sans" panose="020B0606030504020204" pitchFamily="34" charset="0"/>
              <a:cs typeface="Open Sans" panose="020B0606030504020204" pitchFamily="34" charset="0"/>
            </a:endParaRPr>
          </a:p>
          <a:p>
            <a:pPr>
              <a:spcBef>
                <a:spcPts val="0"/>
              </a:spcBef>
            </a:pPr>
            <a:r>
              <a:rPr lang="en-GB" sz="600" dirty="0" smtClean="0">
                <a:latin typeface="Open Sans" panose="020B0606030504020204" pitchFamily="34" charset="0"/>
                <a:ea typeface="Open Sans" panose="020B0606030504020204" pitchFamily="34" charset="0"/>
                <a:cs typeface="Open Sans" panose="020B0606030504020204" pitchFamily="34" charset="0"/>
              </a:rPr>
              <a:t>Schwarz R, </a:t>
            </a:r>
            <a:r>
              <a:rPr lang="en-GB" sz="600" dirty="0" err="1" smtClean="0">
                <a:latin typeface="Open Sans" panose="020B0606030504020204" pitchFamily="34" charset="0"/>
                <a:ea typeface="Open Sans" panose="020B0606030504020204" pitchFamily="34" charset="0"/>
                <a:cs typeface="Open Sans" panose="020B0606030504020204" pitchFamily="34" charset="0"/>
              </a:rPr>
              <a:t>Itescu</a:t>
            </a:r>
            <a:r>
              <a:rPr lang="en-GB" sz="600" dirty="0" smtClean="0">
                <a:latin typeface="Open Sans" panose="020B0606030504020204" pitchFamily="34" charset="0"/>
                <a:ea typeface="Open Sans" panose="020B0606030504020204" pitchFamily="34" charset="0"/>
                <a:cs typeface="Open Sans" panose="020B0606030504020204" pitchFamily="34" charset="0"/>
              </a:rPr>
              <a:t> Y, </a:t>
            </a:r>
            <a:r>
              <a:rPr lang="en-GB" sz="600" dirty="0" err="1" smtClean="0">
                <a:latin typeface="Open Sans" panose="020B0606030504020204" pitchFamily="34" charset="0"/>
                <a:ea typeface="Open Sans" panose="020B0606030504020204" pitchFamily="34" charset="0"/>
                <a:cs typeface="Open Sans" panose="020B0606030504020204" pitchFamily="34" charset="0"/>
              </a:rPr>
              <a:t>Antonis</a:t>
            </a:r>
            <a:r>
              <a:rPr lang="en-GB" sz="600" dirty="0" smtClean="0">
                <a:latin typeface="Open Sans" panose="020B0606030504020204" pitchFamily="34" charset="0"/>
                <a:ea typeface="Open Sans" panose="020B0606030504020204" pitchFamily="34" charset="0"/>
                <a:cs typeface="Open Sans" panose="020B0606030504020204" pitchFamily="34" charset="0"/>
              </a:rPr>
              <a:t> Antonopoulos A, </a:t>
            </a:r>
            <a:r>
              <a:rPr lang="en-GB" sz="600" dirty="0" err="1" smtClean="0">
                <a:latin typeface="Open Sans" panose="020B0606030504020204" pitchFamily="34" charset="0"/>
                <a:ea typeface="Open Sans" panose="020B0606030504020204" pitchFamily="34" charset="0"/>
                <a:cs typeface="Open Sans" panose="020B0606030504020204" pitchFamily="34" charset="0"/>
              </a:rPr>
              <a:t>GavriilidI</a:t>
            </a:r>
            <a:r>
              <a:rPr lang="en-GB" sz="600" dirty="0" smtClean="0">
                <a:latin typeface="Open Sans" panose="020B0606030504020204" pitchFamily="34" charset="0"/>
                <a:ea typeface="Open Sans" panose="020B0606030504020204" pitchFamily="34" charset="0"/>
                <a:cs typeface="Open Sans" panose="020B0606030504020204" pitchFamily="34" charset="0"/>
              </a:rPr>
              <a:t> IA, Tamar K, </a:t>
            </a:r>
            <a:r>
              <a:rPr lang="en-GB" sz="600" dirty="0" err="1" smtClean="0">
                <a:latin typeface="Open Sans" panose="020B0606030504020204" pitchFamily="34" charset="0"/>
                <a:ea typeface="Open Sans" panose="020B0606030504020204" pitchFamily="34" charset="0"/>
                <a:cs typeface="Open Sans" panose="020B0606030504020204" pitchFamily="34" charset="0"/>
              </a:rPr>
              <a:t>Pafilis</a:t>
            </a:r>
            <a:r>
              <a:rPr lang="en-GB" sz="600" dirty="0" smtClean="0">
                <a:latin typeface="Open Sans" panose="020B0606030504020204" pitchFamily="34" charset="0"/>
                <a:ea typeface="Open Sans" panose="020B0606030504020204" pitchFamily="34" charset="0"/>
                <a:cs typeface="Open Sans" panose="020B0606030504020204" pitchFamily="34" charset="0"/>
              </a:rPr>
              <a:t> P, </a:t>
            </a:r>
            <a:r>
              <a:rPr lang="en-GB" sz="600" dirty="0" err="1" smtClean="0">
                <a:latin typeface="Open Sans" panose="020B0606030504020204" pitchFamily="34" charset="0"/>
                <a:ea typeface="Open Sans" panose="020B0606030504020204" pitchFamily="34" charset="0"/>
                <a:cs typeface="Open Sans" panose="020B0606030504020204" pitchFamily="34" charset="0"/>
              </a:rPr>
              <a:t>Meiri</a:t>
            </a:r>
            <a:r>
              <a:rPr lang="en-GB" sz="600" dirty="0" smtClean="0">
                <a:latin typeface="Open Sans" panose="020B0606030504020204" pitchFamily="34" charset="0"/>
                <a:ea typeface="Open Sans" panose="020B0606030504020204" pitchFamily="34" charset="0"/>
                <a:cs typeface="Open Sans" panose="020B0606030504020204" pitchFamily="34" charset="0"/>
              </a:rPr>
              <a:t> S. 2020.</a:t>
            </a:r>
            <a:r>
              <a:rPr lang="en-US" sz="600" dirty="0">
                <a:latin typeface="Open Sans" panose="020B0606030504020204" pitchFamily="34" charset="0"/>
                <a:ea typeface="Open Sans" panose="020B0606030504020204" pitchFamily="34" charset="0"/>
                <a:cs typeface="Open Sans" panose="020B0606030504020204" pitchFamily="34" charset="0"/>
              </a:rPr>
              <a:t> Isolation and predation drive gecko life-history </a:t>
            </a:r>
            <a:r>
              <a:rPr lang="en-US" sz="600" dirty="0" smtClean="0">
                <a:latin typeface="Open Sans" panose="020B0606030504020204" pitchFamily="34" charset="0"/>
                <a:ea typeface="Open Sans" panose="020B0606030504020204" pitchFamily="34" charset="0"/>
                <a:cs typeface="Open Sans" panose="020B0606030504020204" pitchFamily="34" charset="0"/>
              </a:rPr>
              <a:t>evolution on islands. Biological </a:t>
            </a:r>
            <a:r>
              <a:rPr lang="en-US" sz="600" dirty="0">
                <a:latin typeface="Open Sans" panose="020B0606030504020204" pitchFamily="34" charset="0"/>
                <a:ea typeface="Open Sans" panose="020B0606030504020204" pitchFamily="34" charset="0"/>
                <a:cs typeface="Open Sans" panose="020B0606030504020204" pitchFamily="34" charset="0"/>
              </a:rPr>
              <a:t>Journal of the </a:t>
            </a:r>
            <a:r>
              <a:rPr lang="en-US" sz="600" dirty="0" err="1">
                <a:latin typeface="Open Sans" panose="020B0606030504020204" pitchFamily="34" charset="0"/>
                <a:ea typeface="Open Sans" panose="020B0606030504020204" pitchFamily="34" charset="0"/>
                <a:cs typeface="Open Sans" panose="020B0606030504020204" pitchFamily="34" charset="0"/>
              </a:rPr>
              <a:t>Linnean</a:t>
            </a:r>
            <a:r>
              <a:rPr lang="en-US" sz="600" dirty="0">
                <a:latin typeface="Open Sans" panose="020B0606030504020204" pitchFamily="34" charset="0"/>
                <a:ea typeface="Open Sans" panose="020B0606030504020204" pitchFamily="34" charset="0"/>
                <a:cs typeface="Open Sans" panose="020B0606030504020204" pitchFamily="34" charset="0"/>
              </a:rPr>
              <a:t> Society, </a:t>
            </a:r>
            <a:r>
              <a:rPr lang="en-US" sz="600" dirty="0" smtClean="0">
                <a:latin typeface="Open Sans" panose="020B0606030504020204" pitchFamily="34" charset="0"/>
                <a:ea typeface="Open Sans" panose="020B0606030504020204" pitchFamily="34" charset="0"/>
                <a:cs typeface="Open Sans" panose="020B0606030504020204" pitchFamily="34" charset="0"/>
              </a:rPr>
              <a:t>129: </a:t>
            </a:r>
            <a:r>
              <a:rPr lang="en-US" sz="600" dirty="0">
                <a:latin typeface="Open Sans" panose="020B0606030504020204" pitchFamily="34" charset="0"/>
                <a:ea typeface="Open Sans" panose="020B0606030504020204" pitchFamily="34" charset="0"/>
                <a:cs typeface="Open Sans" panose="020B0606030504020204" pitchFamily="34" charset="0"/>
              </a:rPr>
              <a:t>618–629</a:t>
            </a:r>
            <a:r>
              <a:rPr lang="en-US" sz="600" dirty="0" smtClean="0">
                <a:latin typeface="Open Sans" panose="020B0606030504020204" pitchFamily="34" charset="0"/>
                <a:ea typeface="Open Sans" panose="020B0606030504020204" pitchFamily="34" charset="0"/>
                <a:cs typeface="Open Sans" panose="020B0606030504020204" pitchFamily="34" charset="0"/>
              </a:rPr>
              <a:t>.</a:t>
            </a:r>
            <a:endParaRPr lang="en-GB" sz="600" dirty="0" smtClean="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3053302" y="6643242"/>
            <a:ext cx="2805376" cy="153888"/>
          </a:xfrm>
          <a:prstGeom prst="rect">
            <a:avLst/>
          </a:prstGeom>
          <a:noFill/>
        </p:spPr>
        <p:txBody>
          <a:bodyPr wrap="square" lIns="0" tIns="0" rIns="0" bIns="0" rtlCol="0">
            <a:spAutoFit/>
          </a:bodyPr>
          <a:lstStyle/>
          <a:p>
            <a:pPr algn="ctr">
              <a:spcBef>
                <a:spcPts val="0"/>
              </a:spcBef>
            </a:pPr>
            <a:r>
              <a:rPr lang="en-GB"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Group: </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Christian </a:t>
            </a:r>
            <a:r>
              <a:rPr lang="en-GB" sz="10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Berrig</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Amalia Bogri</a:t>
            </a:r>
            <a:endParaRPr lang="en-GB"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ustDataLst>
      <p:custData r:id="rId1"/>
      <p:custData r:id="rId2"/>
    </p:custDataLst>
    <p:extLst>
      <p:ext uri="{BB962C8B-B14F-4D97-AF65-F5344CB8AC3E}">
        <p14:creationId xmlns:p14="http://schemas.microsoft.com/office/powerpoint/2010/main" val="332607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a:xfrm>
            <a:off x="755576" y="252521"/>
            <a:ext cx="7632848" cy="588818"/>
          </a:xfrm>
        </p:spPr>
        <p:txBody>
          <a:bodyPr/>
          <a:lstStyle/>
          <a:p>
            <a:r>
              <a:rPr lang="en-GB" dirty="0" smtClean="0">
                <a:latin typeface="Open Sans" panose="020B0606030504020204" pitchFamily="34" charset="0"/>
                <a:ea typeface="Open Sans" panose="020B0606030504020204" pitchFamily="34" charset="0"/>
                <a:cs typeface="Open Sans" panose="020B0606030504020204" pitchFamily="34" charset="0"/>
              </a:rPr>
              <a:t>Code (in Python)</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141412" y="980728"/>
            <a:ext cx="3960440" cy="5293757"/>
          </a:xfrm>
          <a:prstGeom prst="rect">
            <a:avLst/>
          </a:prstGeom>
        </p:spPr>
        <p:txBody>
          <a:bodyPr wrap="square">
            <a:spAutoFit/>
          </a:bodyPr>
          <a:lstStyle/>
          <a:p>
            <a:pPr>
              <a:spcBef>
                <a:spcPts val="0"/>
              </a:spcBef>
            </a:pPr>
            <a:r>
              <a:rPr lang="en-GB" sz="600" dirty="0">
                <a:solidFill>
                  <a:schemeClr val="accent3">
                    <a:lumMod val="75000"/>
                  </a:schemeClr>
                </a:solidFill>
                <a:latin typeface="Consolas" panose="020B0609020204030204" pitchFamily="49" charset="0"/>
              </a:rPr>
              <a:t># Import modules: </a:t>
            </a:r>
          </a:p>
          <a:p>
            <a:pPr>
              <a:spcBef>
                <a:spcPts val="0"/>
              </a:spcBef>
            </a:pPr>
            <a:r>
              <a:rPr lang="en-GB" sz="600" dirty="0">
                <a:latin typeface="Consolas" panose="020B0609020204030204" pitchFamily="49" charset="0"/>
              </a:rPr>
              <a:t>from </a:t>
            </a:r>
            <a:r>
              <a:rPr lang="en-GB" sz="600" dirty="0" err="1">
                <a:latin typeface="Consolas" panose="020B0609020204030204" pitchFamily="49" charset="0"/>
              </a:rPr>
              <a:t>scipy.integrate</a:t>
            </a:r>
            <a:r>
              <a:rPr lang="en-GB" sz="600" dirty="0">
                <a:latin typeface="Consolas" panose="020B0609020204030204" pitchFamily="49" charset="0"/>
              </a:rPr>
              <a:t> import </a:t>
            </a:r>
            <a:r>
              <a:rPr lang="en-GB" sz="600" dirty="0" err="1">
                <a:latin typeface="Consolas" panose="020B0609020204030204" pitchFamily="49" charset="0"/>
              </a:rPr>
              <a:t>odeint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import </a:t>
            </a:r>
            <a:r>
              <a:rPr lang="en-GB" sz="600" dirty="0" err="1">
                <a:latin typeface="Consolas" panose="020B0609020204030204" pitchFamily="49" charset="0"/>
              </a:rPr>
              <a:t>matplotlib.pyplot</a:t>
            </a:r>
            <a:r>
              <a:rPr lang="en-GB" sz="600" dirty="0">
                <a:latin typeface="Consolas" panose="020B0609020204030204" pitchFamily="49" charset="0"/>
              </a:rPr>
              <a:t> as </a:t>
            </a:r>
            <a:r>
              <a:rPr lang="en-GB" sz="600" dirty="0" err="1">
                <a:latin typeface="Consolas" panose="020B0609020204030204" pitchFamily="49" charset="0"/>
              </a:rPr>
              <a:t>plt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import </a:t>
            </a:r>
            <a:r>
              <a:rPr lang="en-GB" sz="600" dirty="0" err="1">
                <a:latin typeface="Consolas" panose="020B0609020204030204" pitchFamily="49" charset="0"/>
              </a:rPr>
              <a:t>numpy</a:t>
            </a:r>
            <a:r>
              <a:rPr lang="en-GB" sz="600" dirty="0">
                <a:latin typeface="Consolas" panose="020B0609020204030204" pitchFamily="49" charset="0"/>
              </a:rPr>
              <a:t> as np</a:t>
            </a:r>
          </a:p>
          <a:p>
            <a:pPr>
              <a:spcBef>
                <a:spcPts val="0"/>
              </a:spcBef>
            </a:pPr>
            <a:endParaRPr lang="en-GB" sz="600" dirty="0">
              <a:latin typeface="Consolas" panose="020B0609020204030204" pitchFamily="49" charset="0"/>
            </a:endParaRPr>
          </a:p>
          <a:p>
            <a:pPr>
              <a:spcBef>
                <a:spcPts val="0"/>
              </a:spcBef>
            </a:pPr>
            <a:r>
              <a:rPr lang="en-GB" sz="600" dirty="0" err="1" smtClean="0">
                <a:latin typeface="Consolas" panose="020B0609020204030204" pitchFamily="49" charset="0"/>
              </a:rPr>
              <a:t>fs_label</a:t>
            </a:r>
            <a:r>
              <a:rPr lang="en-GB" sz="600" dirty="0" smtClean="0">
                <a:latin typeface="Consolas" panose="020B0609020204030204" pitchFamily="49" charset="0"/>
              </a:rPr>
              <a:t> </a:t>
            </a:r>
            <a:r>
              <a:rPr lang="en-GB" sz="600" dirty="0">
                <a:latin typeface="Consolas" panose="020B0609020204030204" pitchFamily="49" charset="0"/>
              </a:rPr>
              <a:t>= </a:t>
            </a:r>
            <a:r>
              <a:rPr lang="en-GB" sz="600" dirty="0" smtClean="0">
                <a:latin typeface="Consolas" panose="020B0609020204030204" pitchFamily="49" charset="0"/>
              </a:rPr>
              <a:t>16 </a:t>
            </a:r>
            <a:r>
              <a:rPr lang="en-GB" sz="600" dirty="0">
                <a:solidFill>
                  <a:schemeClr val="accent3">
                    <a:lumMod val="75000"/>
                  </a:schemeClr>
                </a:solidFill>
                <a:latin typeface="Consolas" panose="020B0609020204030204" pitchFamily="49" charset="0"/>
              </a:rPr>
              <a:t># This is for reasonable </a:t>
            </a:r>
            <a:r>
              <a:rPr lang="en-GB" sz="600" dirty="0" err="1">
                <a:solidFill>
                  <a:schemeClr val="accent3">
                    <a:lumMod val="75000"/>
                  </a:schemeClr>
                </a:solidFill>
                <a:latin typeface="Consolas" panose="020B0609020204030204" pitchFamily="49" charset="0"/>
              </a:rPr>
              <a:t>fontsize</a:t>
            </a:r>
            <a:r>
              <a:rPr lang="en-GB" sz="600" dirty="0">
                <a:solidFill>
                  <a:schemeClr val="accent3">
                    <a:lumMod val="75000"/>
                  </a:schemeClr>
                </a:solidFill>
                <a:latin typeface="Consolas" panose="020B0609020204030204" pitchFamily="49" charset="0"/>
              </a:rPr>
              <a:t> universally defined</a:t>
            </a:r>
            <a:r>
              <a:rPr lang="en-GB" sz="600" dirty="0" smtClean="0">
                <a:solidFill>
                  <a:schemeClr val="accent3">
                    <a:lumMod val="75000"/>
                  </a:schemeClr>
                </a:solidFill>
                <a:latin typeface="Consolas" panose="020B0609020204030204" pitchFamily="49" charset="0"/>
              </a:rPr>
              <a:t>:</a:t>
            </a:r>
            <a:endParaRPr lang="en-GB" sz="600" dirty="0">
              <a:solidFill>
                <a:schemeClr val="accent3">
                  <a:lumMod val="75000"/>
                </a:schemeClr>
              </a:solidFill>
              <a:latin typeface="Consolas" panose="020B0609020204030204" pitchFamily="49" charset="0"/>
            </a:endParaRPr>
          </a:p>
          <a:p>
            <a:pPr>
              <a:spcBef>
                <a:spcPts val="0"/>
              </a:spcBef>
            </a:pPr>
            <a:r>
              <a:rPr lang="en-GB" sz="600" dirty="0">
                <a:latin typeface="Consolas" panose="020B0609020204030204" pitchFamily="49" charset="0"/>
              </a:rPr>
              <a:t>parameters = </a:t>
            </a:r>
            <a:r>
              <a:rPr lang="en-GB" sz="600" dirty="0" smtClean="0">
                <a:latin typeface="Consolas" panose="020B0609020204030204" pitchFamily="49" charset="0"/>
              </a:rPr>
              <a:t>{'</a:t>
            </a:r>
            <a:r>
              <a:rPr lang="en-GB" sz="600" dirty="0" err="1" smtClean="0">
                <a:latin typeface="Consolas" panose="020B0609020204030204" pitchFamily="49" charset="0"/>
              </a:rPr>
              <a:t>figure.titlesize</a:t>
            </a:r>
            <a:r>
              <a:rPr lang="en-GB" sz="600" dirty="0">
                <a:latin typeface="Consolas" panose="020B0609020204030204" pitchFamily="49" charset="0"/>
              </a:rPr>
              <a:t>': fs_label+6,</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axes.labelsize</a:t>
            </a:r>
            <a:r>
              <a:rPr lang="en-GB" sz="600" dirty="0">
                <a:latin typeface="Consolas" panose="020B0609020204030204" pitchFamily="49" charset="0"/>
              </a:rPr>
              <a:t>': </a:t>
            </a:r>
            <a:r>
              <a:rPr lang="en-GB" sz="600" dirty="0" err="1">
                <a:latin typeface="Consolas" panose="020B0609020204030204" pitchFamily="49" charset="0"/>
              </a:rPr>
              <a:t>fs_label</a:t>
            </a:r>
            <a:r>
              <a:rPr lang="en-GB" sz="600" dirty="0">
                <a:latin typeface="Consolas" panose="020B0609020204030204" pitchFamily="49" charset="0"/>
              </a:rPr>
              <a:t>,</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axes.titlesize</a:t>
            </a:r>
            <a:r>
              <a:rPr lang="en-GB" sz="600" dirty="0">
                <a:latin typeface="Consolas" panose="020B0609020204030204" pitchFamily="49" charset="0"/>
              </a:rPr>
              <a:t>': fs_label+4,</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xtick.labelsize</a:t>
            </a:r>
            <a:r>
              <a:rPr lang="en-GB" sz="600" dirty="0">
                <a:latin typeface="Consolas" panose="020B0609020204030204" pitchFamily="49" charset="0"/>
              </a:rPr>
              <a:t>': </a:t>
            </a:r>
            <a:r>
              <a:rPr lang="en-GB" sz="600" dirty="0" err="1">
                <a:latin typeface="Consolas" panose="020B0609020204030204" pitchFamily="49" charset="0"/>
              </a:rPr>
              <a:t>fs_label</a:t>
            </a:r>
            <a:r>
              <a:rPr lang="en-GB" sz="600" dirty="0">
                <a:latin typeface="Consolas" panose="020B0609020204030204" pitchFamily="49" charset="0"/>
              </a:rPr>
              <a:t>,</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ytick.labelsize</a:t>
            </a:r>
            <a:r>
              <a:rPr lang="en-GB" sz="600" dirty="0">
                <a:latin typeface="Consolas" panose="020B0609020204030204" pitchFamily="49" charset="0"/>
              </a:rPr>
              <a:t>': </a:t>
            </a:r>
            <a:r>
              <a:rPr lang="en-GB" sz="600" dirty="0" err="1">
                <a:latin typeface="Consolas" panose="020B0609020204030204" pitchFamily="49" charset="0"/>
              </a:rPr>
              <a:t>fs_label</a:t>
            </a:r>
            <a:r>
              <a:rPr lang="en-GB" sz="600" dirty="0">
                <a:latin typeface="Consolas" panose="020B0609020204030204" pitchFamily="49" charset="0"/>
              </a:rPr>
              <a:t>, </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legend.fontsize</a:t>
            </a:r>
            <a:r>
              <a:rPr lang="en-GB" sz="600" dirty="0">
                <a:latin typeface="Consolas" panose="020B0609020204030204" pitchFamily="49" charset="0"/>
              </a:rPr>
              <a:t>': </a:t>
            </a:r>
            <a:r>
              <a:rPr lang="en-GB" sz="600" dirty="0" err="1" smtClean="0">
                <a:latin typeface="Consolas" panose="020B0609020204030204" pitchFamily="49" charset="0"/>
              </a:rPr>
              <a:t>fs_label</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plt.rcParams.update</a:t>
            </a:r>
            <a:r>
              <a:rPr lang="en-GB" sz="600" dirty="0">
                <a:latin typeface="Consolas" panose="020B0609020204030204" pitchFamily="49" charset="0"/>
              </a:rPr>
              <a:t>(parameters</a:t>
            </a:r>
            <a:r>
              <a:rPr lang="en-GB" sz="600" dirty="0" smtClean="0">
                <a:latin typeface="Consolas" panose="020B0609020204030204" pitchFamily="49" charset="0"/>
              </a:rPr>
              <a:t>)</a:t>
            </a:r>
          </a:p>
          <a:p>
            <a:pPr>
              <a:spcBef>
                <a:spcPts val="0"/>
              </a:spcBef>
            </a:pPr>
            <a:endParaRPr lang="en-GB" sz="600" dirty="0">
              <a:latin typeface="Consolas" panose="020B0609020204030204" pitchFamily="49" charset="0"/>
            </a:endParaRPr>
          </a:p>
          <a:p>
            <a:pPr>
              <a:spcBef>
                <a:spcPts val="0"/>
              </a:spcBef>
            </a:pPr>
            <a:r>
              <a:rPr lang="en-GB" sz="1000" b="1" dirty="0">
                <a:solidFill>
                  <a:schemeClr val="accent3">
                    <a:lumMod val="75000"/>
                  </a:schemeClr>
                </a:solidFill>
                <a:latin typeface="Consolas" panose="020B0609020204030204" pitchFamily="49" charset="0"/>
              </a:rPr>
              <a:t># Logistic growth</a:t>
            </a:r>
          </a:p>
          <a:p>
            <a:pPr>
              <a:spcBef>
                <a:spcPts val="0"/>
              </a:spcBef>
            </a:pPr>
            <a:endParaRPr lang="en-GB" sz="600" dirty="0" smtClean="0">
              <a:latin typeface="Consolas" panose="020B0609020204030204" pitchFamily="49" charset="0"/>
            </a:endParaRPr>
          </a:p>
          <a:p>
            <a:pPr>
              <a:spcBef>
                <a:spcPts val="0"/>
              </a:spcBef>
            </a:pPr>
            <a:r>
              <a:rPr lang="en-GB" sz="600" dirty="0" smtClean="0">
                <a:solidFill>
                  <a:schemeClr val="accent3">
                    <a:lumMod val="75000"/>
                  </a:schemeClr>
                </a:solidFill>
                <a:latin typeface="Consolas" panose="020B0609020204030204" pitchFamily="49" charset="0"/>
              </a:rPr>
              <a:t># </a:t>
            </a:r>
            <a:r>
              <a:rPr lang="en-GB" sz="600" dirty="0">
                <a:solidFill>
                  <a:schemeClr val="accent3">
                    <a:lumMod val="75000"/>
                  </a:schemeClr>
                </a:solidFill>
                <a:latin typeface="Consolas" panose="020B0609020204030204" pitchFamily="49" charset="0"/>
              </a:rPr>
              <a:t>Parameters</a:t>
            </a:r>
          </a:p>
          <a:p>
            <a:pPr>
              <a:spcBef>
                <a:spcPts val="0"/>
              </a:spcBef>
            </a:pPr>
            <a:r>
              <a:rPr lang="en-GB" sz="600" dirty="0" err="1">
                <a:latin typeface="Consolas" panose="020B0609020204030204" pitchFamily="49" charset="0"/>
              </a:rPr>
              <a:t>life_years</a:t>
            </a:r>
            <a:r>
              <a:rPr lang="en-GB" sz="600" dirty="0">
                <a:latin typeface="Consolas" panose="020B0609020204030204" pitchFamily="49" charset="0"/>
              </a:rPr>
              <a:t> = 4.5 </a:t>
            </a:r>
            <a:r>
              <a:rPr lang="en-GB" sz="600" dirty="0">
                <a:solidFill>
                  <a:schemeClr val="accent3">
                    <a:lumMod val="75000"/>
                  </a:schemeClr>
                </a:solidFill>
                <a:latin typeface="Consolas" panose="020B0609020204030204" pitchFamily="49" charset="0"/>
              </a:rPr>
              <a:t># total lifespan (average)</a:t>
            </a:r>
          </a:p>
          <a:p>
            <a:pPr>
              <a:spcBef>
                <a:spcPts val="0"/>
              </a:spcBef>
            </a:pPr>
            <a:r>
              <a:rPr lang="en-GB" sz="600" dirty="0" err="1">
                <a:latin typeface="Consolas" panose="020B0609020204030204" pitchFamily="49" charset="0"/>
              </a:rPr>
              <a:t>repr_years</a:t>
            </a:r>
            <a:r>
              <a:rPr lang="en-GB" sz="600" dirty="0">
                <a:latin typeface="Consolas" panose="020B0609020204030204" pitchFamily="49" charset="0"/>
              </a:rPr>
              <a:t> = </a:t>
            </a:r>
            <a:r>
              <a:rPr lang="en-GB" sz="600" dirty="0" err="1">
                <a:latin typeface="Consolas" panose="020B0609020204030204" pitchFamily="49" charset="0"/>
              </a:rPr>
              <a:t>life_years</a:t>
            </a:r>
            <a:r>
              <a:rPr lang="en-GB" sz="600" dirty="0">
                <a:latin typeface="Consolas" panose="020B0609020204030204" pitchFamily="49" charset="0"/>
              </a:rPr>
              <a:t> - 2 </a:t>
            </a:r>
            <a:r>
              <a:rPr lang="en-GB" sz="600" dirty="0">
                <a:solidFill>
                  <a:schemeClr val="accent3">
                    <a:lumMod val="75000"/>
                  </a:schemeClr>
                </a:solidFill>
                <a:latin typeface="Consolas" panose="020B0609020204030204" pitchFamily="49" charset="0"/>
              </a:rPr>
              <a:t># lizards mature sexually at 2 years old</a:t>
            </a:r>
          </a:p>
          <a:p>
            <a:pPr>
              <a:spcBef>
                <a:spcPts val="0"/>
              </a:spcBef>
            </a:pPr>
            <a:r>
              <a:rPr lang="en-GB" sz="600" dirty="0" err="1">
                <a:latin typeface="Consolas" panose="020B0609020204030204" pitchFamily="49" charset="0"/>
              </a:rPr>
              <a:t>clutch_size</a:t>
            </a:r>
            <a:r>
              <a:rPr lang="en-GB" sz="600" dirty="0">
                <a:latin typeface="Consolas" panose="020B0609020204030204" pitchFamily="49" charset="0"/>
              </a:rPr>
              <a:t> = 2 </a:t>
            </a:r>
            <a:r>
              <a:rPr lang="en-GB" sz="600" dirty="0">
                <a:solidFill>
                  <a:schemeClr val="accent3">
                    <a:lumMod val="75000"/>
                  </a:schemeClr>
                </a:solidFill>
                <a:latin typeface="Consolas" panose="020B0609020204030204" pitchFamily="49" charset="0"/>
              </a:rPr>
              <a:t># females lay two eggs per clutch</a:t>
            </a:r>
          </a:p>
          <a:p>
            <a:pPr>
              <a:spcBef>
                <a:spcPts val="0"/>
              </a:spcBef>
            </a:pPr>
            <a:r>
              <a:rPr lang="en-GB" sz="600" dirty="0" err="1">
                <a:latin typeface="Consolas" panose="020B0609020204030204" pitchFamily="49" charset="0"/>
              </a:rPr>
              <a:t>clutch_freq</a:t>
            </a:r>
            <a:r>
              <a:rPr lang="en-GB" sz="600" dirty="0">
                <a:latin typeface="Consolas" panose="020B0609020204030204" pitchFamily="49" charset="0"/>
              </a:rPr>
              <a:t> = 2 </a:t>
            </a:r>
            <a:r>
              <a:rPr lang="en-GB" sz="600" dirty="0">
                <a:solidFill>
                  <a:schemeClr val="accent3">
                    <a:lumMod val="75000"/>
                  </a:schemeClr>
                </a:solidFill>
                <a:latin typeface="Consolas" panose="020B0609020204030204" pitchFamily="49" charset="0"/>
              </a:rPr>
              <a:t># females lay two clutches per year</a:t>
            </a:r>
          </a:p>
          <a:p>
            <a:pPr>
              <a:spcBef>
                <a:spcPts val="0"/>
              </a:spcBef>
            </a:pPr>
            <a:endParaRPr lang="en-GB" sz="600" dirty="0" smtClean="0">
              <a:latin typeface="Consolas" panose="020B0609020204030204" pitchFamily="49" charset="0"/>
            </a:endParaRPr>
          </a:p>
          <a:p>
            <a:pPr>
              <a:spcBef>
                <a:spcPts val="0"/>
              </a:spcBef>
            </a:pPr>
            <a:r>
              <a:rPr lang="en-GB" sz="600" dirty="0">
                <a:solidFill>
                  <a:schemeClr val="accent3">
                    <a:lumMod val="75000"/>
                  </a:schemeClr>
                </a:solidFill>
                <a:latin typeface="Consolas" panose="020B0609020204030204" pitchFamily="49" charset="0"/>
              </a:rPr>
              <a:t># Birth rate: 2 eggs per lizard per reproductive year across </a:t>
            </a:r>
            <a:r>
              <a:rPr lang="en-GB" sz="600" dirty="0" smtClean="0">
                <a:solidFill>
                  <a:schemeClr val="accent3">
                    <a:lumMod val="75000"/>
                  </a:schemeClr>
                </a:solidFill>
                <a:latin typeface="Consolas" panose="020B0609020204030204" pitchFamily="49" charset="0"/>
              </a:rPr>
              <a:t>lifetime</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b = (</a:t>
            </a:r>
            <a:r>
              <a:rPr lang="en-GB" sz="600" dirty="0" err="1">
                <a:latin typeface="Consolas" panose="020B0609020204030204" pitchFamily="49" charset="0"/>
              </a:rPr>
              <a:t>clutch_size</a:t>
            </a:r>
            <a:r>
              <a:rPr lang="en-GB" sz="600" dirty="0">
                <a:latin typeface="Consolas" panose="020B0609020204030204" pitchFamily="49" charset="0"/>
              </a:rPr>
              <a:t> * </a:t>
            </a:r>
            <a:r>
              <a:rPr lang="en-GB" sz="600" dirty="0" err="1">
                <a:latin typeface="Consolas" panose="020B0609020204030204" pitchFamily="49" charset="0"/>
              </a:rPr>
              <a:t>clutch_freq</a:t>
            </a:r>
            <a:r>
              <a:rPr lang="en-GB" sz="600" dirty="0">
                <a:latin typeface="Consolas" panose="020B0609020204030204" pitchFamily="49" charset="0"/>
              </a:rPr>
              <a:t>) * </a:t>
            </a:r>
            <a:r>
              <a:rPr lang="en-GB" sz="600" dirty="0" err="1">
                <a:latin typeface="Consolas" panose="020B0609020204030204" pitchFamily="49" charset="0"/>
              </a:rPr>
              <a:t>repr_years</a:t>
            </a:r>
            <a:r>
              <a:rPr lang="en-GB" sz="600" dirty="0">
                <a:latin typeface="Consolas" panose="020B0609020204030204" pitchFamily="49" charset="0"/>
              </a:rPr>
              <a:t> / </a:t>
            </a:r>
            <a:r>
              <a:rPr lang="en-GB" sz="600" dirty="0" err="1">
                <a:latin typeface="Consolas" panose="020B0609020204030204" pitchFamily="49" charset="0"/>
              </a:rPr>
              <a:t>life_years</a:t>
            </a:r>
            <a:r>
              <a:rPr lang="en-GB" sz="600" dirty="0">
                <a:latin typeface="Consolas" panose="020B0609020204030204" pitchFamily="49" charset="0"/>
              </a:rPr>
              <a:t> </a:t>
            </a:r>
            <a:endParaRPr lang="en-GB" sz="600" dirty="0" smtClean="0">
              <a:latin typeface="Consolas" panose="020B0609020204030204" pitchFamily="49" charset="0"/>
            </a:endParaRPr>
          </a:p>
          <a:p>
            <a:pPr>
              <a:spcBef>
                <a:spcPts val="0"/>
              </a:spcBef>
            </a:pPr>
            <a:r>
              <a:rPr lang="en-GB" sz="600" dirty="0" smtClean="0">
                <a:latin typeface="Consolas" panose="020B0609020204030204" pitchFamily="49" charset="0"/>
              </a:rPr>
              <a:t>d </a:t>
            </a:r>
            <a:r>
              <a:rPr lang="en-GB" sz="600" dirty="0">
                <a:latin typeface="Consolas" panose="020B0609020204030204" pitchFamily="49" charset="0"/>
              </a:rPr>
              <a:t>= 1 / </a:t>
            </a:r>
            <a:r>
              <a:rPr lang="en-GB" sz="600" dirty="0" err="1">
                <a:latin typeface="Consolas" panose="020B0609020204030204" pitchFamily="49" charset="0"/>
              </a:rPr>
              <a:t>life_years</a:t>
            </a:r>
            <a:r>
              <a:rPr lang="en-GB" sz="600" dirty="0">
                <a:latin typeface="Consolas" panose="020B0609020204030204" pitchFamily="49" charset="0"/>
              </a:rPr>
              <a:t> </a:t>
            </a:r>
            <a:r>
              <a:rPr lang="en-GB" sz="600" dirty="0">
                <a:solidFill>
                  <a:schemeClr val="accent3">
                    <a:lumMod val="75000"/>
                  </a:schemeClr>
                </a:solidFill>
                <a:latin typeface="Consolas" panose="020B0609020204030204" pitchFamily="49" charset="0"/>
              </a:rPr>
              <a:t># Death rate : one lizard lives for 4.5 years</a:t>
            </a:r>
          </a:p>
          <a:p>
            <a:pPr>
              <a:spcBef>
                <a:spcPts val="0"/>
              </a:spcBef>
            </a:pPr>
            <a:r>
              <a:rPr lang="en-GB" sz="600" dirty="0">
                <a:latin typeface="Consolas" panose="020B0609020204030204" pitchFamily="49" charset="0"/>
              </a:rPr>
              <a:t>r = b - d </a:t>
            </a:r>
            <a:r>
              <a:rPr lang="en-GB" sz="600" dirty="0">
                <a:solidFill>
                  <a:schemeClr val="accent3">
                    <a:lumMod val="75000"/>
                  </a:schemeClr>
                </a:solidFill>
                <a:latin typeface="Consolas" panose="020B0609020204030204" pitchFamily="49" charset="0"/>
              </a:rPr>
              <a:t># Growth rate</a:t>
            </a:r>
          </a:p>
          <a:p>
            <a:pPr>
              <a:spcBef>
                <a:spcPts val="0"/>
              </a:spcBef>
            </a:pPr>
            <a:endParaRPr lang="en-GB" sz="600" dirty="0">
              <a:latin typeface="Consolas" panose="020B0609020204030204" pitchFamily="49" charset="0"/>
            </a:endParaRPr>
          </a:p>
          <a:p>
            <a:pPr>
              <a:spcBef>
                <a:spcPts val="0"/>
              </a:spcBef>
            </a:pPr>
            <a:r>
              <a:rPr lang="en-GB" sz="600" dirty="0">
                <a:latin typeface="Consolas" panose="020B0609020204030204" pitchFamily="49" charset="0"/>
              </a:rPr>
              <a:t>K = 1000 </a:t>
            </a:r>
            <a:r>
              <a:rPr lang="en-GB" sz="600" dirty="0">
                <a:solidFill>
                  <a:schemeClr val="accent3">
                    <a:lumMod val="75000"/>
                  </a:schemeClr>
                </a:solidFill>
                <a:latin typeface="Consolas" panose="020B0609020204030204" pitchFamily="49" charset="0"/>
              </a:rPr>
              <a:t># Carrying capacity (arbitrary choice)</a:t>
            </a:r>
          </a:p>
          <a:p>
            <a:pPr>
              <a:spcBef>
                <a:spcPts val="0"/>
              </a:spcBef>
            </a:pPr>
            <a:r>
              <a:rPr lang="en-GB" sz="600" dirty="0">
                <a:latin typeface="Consolas" panose="020B0609020204030204" pitchFamily="49" charset="0"/>
              </a:rPr>
              <a:t>N0 = 100 </a:t>
            </a:r>
            <a:r>
              <a:rPr lang="en-GB" sz="600" dirty="0">
                <a:solidFill>
                  <a:schemeClr val="accent3">
                    <a:lumMod val="75000"/>
                  </a:schemeClr>
                </a:solidFill>
                <a:latin typeface="Consolas" panose="020B0609020204030204" pitchFamily="49" charset="0"/>
              </a:rPr>
              <a:t># Initial population (arbitrary choice)</a:t>
            </a:r>
          </a:p>
          <a:p>
            <a:pPr>
              <a:spcBef>
                <a:spcPts val="0"/>
              </a:spcBef>
            </a:pPr>
            <a:endParaRPr lang="en-GB" sz="600" dirty="0">
              <a:latin typeface="Consolas" panose="020B0609020204030204" pitchFamily="49" charset="0"/>
            </a:endParaRPr>
          </a:p>
          <a:p>
            <a:pPr>
              <a:spcBef>
                <a:spcPts val="0"/>
              </a:spcBef>
            </a:pPr>
            <a:r>
              <a:rPr lang="en-GB" sz="600" dirty="0">
                <a:latin typeface="Consolas" panose="020B0609020204030204" pitchFamily="49" charset="0"/>
              </a:rPr>
              <a:t>t = </a:t>
            </a:r>
            <a:r>
              <a:rPr lang="en-GB" sz="600" dirty="0" err="1">
                <a:latin typeface="Consolas" panose="020B0609020204030204" pitchFamily="49" charset="0"/>
              </a:rPr>
              <a:t>np.linspace</a:t>
            </a:r>
            <a:r>
              <a:rPr lang="en-GB" sz="600" dirty="0">
                <a:latin typeface="Consolas" panose="020B0609020204030204" pitchFamily="49" charset="0"/>
              </a:rPr>
              <a:t>(0, 10, 50) </a:t>
            </a:r>
            <a:r>
              <a:rPr lang="en-GB" sz="600" dirty="0">
                <a:solidFill>
                  <a:schemeClr val="accent3">
                    <a:lumMod val="75000"/>
                  </a:schemeClr>
                </a:solidFill>
                <a:latin typeface="Consolas" panose="020B0609020204030204" pitchFamily="49" charset="0"/>
              </a:rPr>
              <a:t># range for time</a:t>
            </a:r>
          </a:p>
          <a:p>
            <a:pPr>
              <a:spcBef>
                <a:spcPts val="0"/>
              </a:spcBef>
            </a:pPr>
            <a:endParaRPr lang="en-GB" sz="600" dirty="0" smtClean="0">
              <a:latin typeface="Consolas" panose="020B0609020204030204" pitchFamily="49" charset="0"/>
            </a:endParaRPr>
          </a:p>
          <a:p>
            <a:pPr>
              <a:spcBef>
                <a:spcPts val="0"/>
              </a:spcBef>
            </a:pPr>
            <a:r>
              <a:rPr lang="en-GB" sz="600" dirty="0" smtClean="0">
                <a:solidFill>
                  <a:schemeClr val="accent3">
                    <a:lumMod val="75000"/>
                  </a:schemeClr>
                </a:solidFill>
                <a:latin typeface="Consolas" panose="020B0609020204030204" pitchFamily="49" charset="0"/>
              </a:rPr>
              <a:t># Define the equations:</a:t>
            </a:r>
          </a:p>
          <a:p>
            <a:pPr>
              <a:spcBef>
                <a:spcPts val="0"/>
              </a:spcBef>
            </a:pPr>
            <a:r>
              <a:rPr lang="en-GB" sz="600" dirty="0" err="1">
                <a:latin typeface="Consolas" panose="020B0609020204030204" pitchFamily="49" charset="0"/>
              </a:rPr>
              <a:t>r_N</a:t>
            </a:r>
            <a:r>
              <a:rPr lang="en-GB" sz="600" dirty="0">
                <a:latin typeface="Consolas" panose="020B0609020204030204" pitchFamily="49" charset="0"/>
              </a:rPr>
              <a:t> = lambda N: </a:t>
            </a:r>
            <a:r>
              <a:rPr lang="en-GB" sz="600" b="1" dirty="0">
                <a:latin typeface="Consolas" panose="020B0609020204030204" pitchFamily="49" charset="0"/>
              </a:rPr>
              <a:t>r*(1 - N/K</a:t>
            </a:r>
            <a:r>
              <a:rPr lang="en-GB" sz="600" b="1" dirty="0" smtClean="0">
                <a:latin typeface="Consolas" panose="020B0609020204030204" pitchFamily="49" charset="0"/>
              </a:rPr>
              <a:t>) </a:t>
            </a:r>
            <a:r>
              <a:rPr lang="en-GB" sz="600" dirty="0" smtClean="0">
                <a:solidFill>
                  <a:schemeClr val="accent3">
                    <a:lumMod val="75000"/>
                  </a:schemeClr>
                </a:solidFill>
                <a:latin typeface="Consolas" panose="020B0609020204030204" pitchFamily="49" charset="0"/>
              </a:rPr>
              <a:t># a function for logistic growth</a:t>
            </a:r>
            <a:endParaRPr lang="en-GB" sz="600" dirty="0">
              <a:solidFill>
                <a:schemeClr val="accent3">
                  <a:lumMod val="75000"/>
                </a:schemeClr>
              </a:solidFill>
              <a:latin typeface="Consolas" panose="020B0609020204030204" pitchFamily="49" charset="0"/>
            </a:endParaRPr>
          </a:p>
          <a:p>
            <a:pPr>
              <a:spcBef>
                <a:spcPts val="0"/>
              </a:spcBef>
            </a:pP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def</a:t>
            </a:r>
            <a:r>
              <a:rPr lang="en-GB" sz="600" dirty="0">
                <a:latin typeface="Consolas" panose="020B0609020204030204" pitchFamily="49" charset="0"/>
              </a:rPr>
              <a:t> </a:t>
            </a:r>
            <a:r>
              <a:rPr lang="en-GB" sz="600" dirty="0" err="1">
                <a:latin typeface="Consolas" panose="020B0609020204030204" pitchFamily="49" charset="0"/>
              </a:rPr>
              <a:t>dN_dt</a:t>
            </a:r>
            <a:r>
              <a:rPr lang="en-GB" sz="600" dirty="0">
                <a:latin typeface="Consolas" panose="020B0609020204030204" pitchFamily="49" charset="0"/>
              </a:rPr>
              <a:t>(N, t, r):</a:t>
            </a:r>
          </a:p>
          <a:p>
            <a:pPr>
              <a:spcBef>
                <a:spcPts val="0"/>
              </a:spcBef>
            </a:pPr>
            <a:r>
              <a:rPr lang="en-GB" sz="600" dirty="0">
                <a:latin typeface="Consolas" panose="020B0609020204030204" pitchFamily="49" charset="0"/>
              </a:rPr>
              <a:t>    return </a:t>
            </a:r>
            <a:r>
              <a:rPr lang="en-GB" sz="600" b="1" dirty="0">
                <a:latin typeface="Consolas" panose="020B0609020204030204" pitchFamily="49" charset="0"/>
              </a:rPr>
              <a:t>N*r(N</a:t>
            </a:r>
            <a:r>
              <a:rPr lang="en-GB" sz="600" b="1" dirty="0" smtClean="0">
                <a:latin typeface="Consolas" panose="020B0609020204030204" pitchFamily="49" charset="0"/>
              </a:rPr>
              <a:t>) </a:t>
            </a:r>
            <a:r>
              <a:rPr lang="en-GB" sz="600" dirty="0">
                <a:solidFill>
                  <a:schemeClr val="accent3">
                    <a:lumMod val="75000"/>
                  </a:schemeClr>
                </a:solidFill>
                <a:latin typeface="Consolas" panose="020B0609020204030204" pitchFamily="49" charset="0"/>
              </a:rPr>
              <a:t># a </a:t>
            </a:r>
            <a:r>
              <a:rPr lang="en-GB" sz="600" dirty="0" smtClean="0">
                <a:solidFill>
                  <a:schemeClr val="accent3">
                    <a:lumMod val="75000"/>
                  </a:schemeClr>
                </a:solidFill>
                <a:latin typeface="Consolas" panose="020B0609020204030204" pitchFamily="49" charset="0"/>
              </a:rPr>
              <a:t>ODE function </a:t>
            </a:r>
            <a:r>
              <a:rPr lang="en-GB" sz="600" dirty="0">
                <a:solidFill>
                  <a:schemeClr val="accent3">
                    <a:lumMod val="75000"/>
                  </a:schemeClr>
                </a:solidFill>
                <a:latin typeface="Consolas" panose="020B0609020204030204" pitchFamily="49" charset="0"/>
              </a:rPr>
              <a:t>for </a:t>
            </a:r>
            <a:r>
              <a:rPr lang="en-GB" sz="600" dirty="0" smtClean="0">
                <a:solidFill>
                  <a:schemeClr val="accent3">
                    <a:lumMod val="75000"/>
                  </a:schemeClr>
                </a:solidFill>
                <a:latin typeface="Consolas" panose="020B0609020204030204" pitchFamily="49" charset="0"/>
              </a:rPr>
              <a:t>growth</a:t>
            </a:r>
            <a:endParaRPr lang="en-GB" sz="600" dirty="0">
              <a:solidFill>
                <a:schemeClr val="accent3">
                  <a:lumMod val="75000"/>
                </a:schemeClr>
              </a:solidFill>
              <a:latin typeface="Consolas" panose="020B0609020204030204" pitchFamily="49" charset="0"/>
            </a:endParaRPr>
          </a:p>
          <a:p>
            <a:pPr>
              <a:spcBef>
                <a:spcPts val="0"/>
              </a:spcBef>
            </a:pP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def</a:t>
            </a:r>
            <a:r>
              <a:rPr lang="en-GB" sz="600" dirty="0">
                <a:latin typeface="Consolas" panose="020B0609020204030204" pitchFamily="49" charset="0"/>
              </a:rPr>
              <a:t> </a:t>
            </a:r>
            <a:r>
              <a:rPr lang="en-GB" sz="600" dirty="0" err="1">
                <a:latin typeface="Consolas" panose="020B0609020204030204" pitchFamily="49" charset="0"/>
              </a:rPr>
              <a:t>N_analytical</a:t>
            </a:r>
            <a:r>
              <a:rPr lang="en-GB" sz="600" dirty="0">
                <a:latin typeface="Consolas" panose="020B0609020204030204" pitchFamily="49" charset="0"/>
              </a:rPr>
              <a:t>(t, N0=N0, r=r, K=K):</a:t>
            </a:r>
          </a:p>
          <a:p>
            <a:pPr>
              <a:spcBef>
                <a:spcPts val="0"/>
              </a:spcBef>
            </a:pPr>
            <a:r>
              <a:rPr lang="en-GB" sz="600" dirty="0">
                <a:latin typeface="Consolas" panose="020B0609020204030204" pitchFamily="49" charset="0"/>
              </a:rPr>
              <a:t>    return </a:t>
            </a:r>
            <a:r>
              <a:rPr lang="en-GB" sz="600" b="1" dirty="0">
                <a:latin typeface="Consolas" panose="020B0609020204030204" pitchFamily="49" charset="0"/>
              </a:rPr>
              <a:t>(N0*K*</a:t>
            </a:r>
            <a:r>
              <a:rPr lang="en-GB" sz="600" b="1" dirty="0" err="1">
                <a:latin typeface="Consolas" panose="020B0609020204030204" pitchFamily="49" charset="0"/>
              </a:rPr>
              <a:t>np.exp</a:t>
            </a:r>
            <a:r>
              <a:rPr lang="en-GB" sz="600" b="1" dirty="0">
                <a:latin typeface="Consolas" panose="020B0609020204030204" pitchFamily="49" charset="0"/>
              </a:rPr>
              <a:t>(r*t))/(K+(N0*(</a:t>
            </a:r>
            <a:r>
              <a:rPr lang="en-GB" sz="600" b="1" dirty="0" err="1">
                <a:latin typeface="Consolas" panose="020B0609020204030204" pitchFamily="49" charset="0"/>
              </a:rPr>
              <a:t>np.exp</a:t>
            </a:r>
            <a:r>
              <a:rPr lang="en-GB" sz="600" b="1" dirty="0">
                <a:latin typeface="Consolas" panose="020B0609020204030204" pitchFamily="49" charset="0"/>
              </a:rPr>
              <a:t>(r*t)-1</a:t>
            </a:r>
            <a:r>
              <a:rPr lang="en-GB" sz="600" b="1" dirty="0" smtClean="0">
                <a:latin typeface="Consolas" panose="020B0609020204030204" pitchFamily="49" charset="0"/>
              </a:rPr>
              <a:t>))) </a:t>
            </a:r>
            <a:r>
              <a:rPr lang="en-GB" sz="600" dirty="0" smtClean="0">
                <a:solidFill>
                  <a:schemeClr val="accent3">
                    <a:lumMod val="75000"/>
                  </a:schemeClr>
                </a:solidFill>
                <a:latin typeface="Consolas" panose="020B0609020204030204" pitchFamily="49" charset="0"/>
              </a:rPr>
              <a:t># the analytical solution equation</a:t>
            </a:r>
          </a:p>
          <a:p>
            <a:pPr>
              <a:spcBef>
                <a:spcPts val="0"/>
              </a:spcBef>
            </a:pPr>
            <a:endParaRPr lang="en-GB" sz="600" dirty="0">
              <a:latin typeface="Consolas" panose="020B0609020204030204" pitchFamily="49" charset="0"/>
            </a:endParaRPr>
          </a:p>
          <a:p>
            <a:pPr>
              <a:spcBef>
                <a:spcPts val="0"/>
              </a:spcBef>
            </a:pPr>
            <a:r>
              <a:rPr lang="en-GB" sz="600" dirty="0">
                <a:latin typeface="Consolas" panose="020B0609020204030204" pitchFamily="49" charset="0"/>
              </a:rPr>
              <a:t>par = (</a:t>
            </a:r>
            <a:r>
              <a:rPr lang="en-GB" sz="600" dirty="0" err="1">
                <a:latin typeface="Consolas" panose="020B0609020204030204" pitchFamily="49" charset="0"/>
              </a:rPr>
              <a:t>r_N</a:t>
            </a:r>
            <a:r>
              <a:rPr lang="en-GB" sz="600" dirty="0">
                <a:latin typeface="Consolas" panose="020B0609020204030204" pitchFamily="49" charset="0"/>
              </a:rPr>
              <a:t>, )</a:t>
            </a:r>
          </a:p>
          <a:p>
            <a:pPr>
              <a:spcBef>
                <a:spcPts val="0"/>
              </a:spcBef>
            </a:pPr>
            <a:r>
              <a:rPr lang="en-GB" sz="600" dirty="0">
                <a:latin typeface="Consolas" panose="020B0609020204030204" pitchFamily="49" charset="0"/>
              </a:rPr>
              <a:t>ns = </a:t>
            </a:r>
            <a:r>
              <a:rPr lang="en-GB" sz="600" dirty="0" err="1">
                <a:latin typeface="Consolas" panose="020B0609020204030204" pitchFamily="49" charset="0"/>
              </a:rPr>
              <a:t>odeint</a:t>
            </a:r>
            <a:r>
              <a:rPr lang="en-GB" sz="600" dirty="0">
                <a:latin typeface="Consolas" panose="020B0609020204030204" pitchFamily="49" charset="0"/>
              </a:rPr>
              <a:t>(</a:t>
            </a:r>
            <a:r>
              <a:rPr lang="en-GB" sz="600" dirty="0" err="1">
                <a:latin typeface="Consolas" panose="020B0609020204030204" pitchFamily="49" charset="0"/>
              </a:rPr>
              <a:t>dN_dt</a:t>
            </a:r>
            <a:r>
              <a:rPr lang="en-GB" sz="600" dirty="0">
                <a:latin typeface="Consolas" panose="020B0609020204030204" pitchFamily="49" charset="0"/>
              </a:rPr>
              <a:t>, N0, t, </a:t>
            </a:r>
            <a:r>
              <a:rPr lang="en-GB" sz="600" dirty="0" err="1">
                <a:latin typeface="Consolas" panose="020B0609020204030204" pitchFamily="49" charset="0"/>
              </a:rPr>
              <a:t>args</a:t>
            </a:r>
            <a:r>
              <a:rPr lang="en-GB" sz="600" dirty="0">
                <a:latin typeface="Consolas" panose="020B0609020204030204" pitchFamily="49" charset="0"/>
              </a:rPr>
              <a:t>=par</a:t>
            </a:r>
            <a:r>
              <a:rPr lang="en-GB" sz="600" dirty="0" smtClean="0">
                <a:latin typeface="Consolas" panose="020B0609020204030204" pitchFamily="49" charset="0"/>
              </a:rPr>
              <a:t>) </a:t>
            </a:r>
            <a:r>
              <a:rPr lang="en-GB" sz="600" dirty="0" smtClean="0">
                <a:solidFill>
                  <a:schemeClr val="accent3">
                    <a:lumMod val="75000"/>
                  </a:schemeClr>
                </a:solidFill>
                <a:latin typeface="Consolas" panose="020B0609020204030204" pitchFamily="49" charset="0"/>
              </a:rPr>
              <a:t># solve the ODE</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an = </a:t>
            </a:r>
            <a:r>
              <a:rPr lang="en-GB" sz="600" dirty="0" err="1">
                <a:latin typeface="Consolas" panose="020B0609020204030204" pitchFamily="49" charset="0"/>
              </a:rPr>
              <a:t>N_analytical</a:t>
            </a:r>
            <a:r>
              <a:rPr lang="en-GB" sz="600" dirty="0">
                <a:latin typeface="Consolas" panose="020B0609020204030204" pitchFamily="49" charset="0"/>
              </a:rPr>
              <a:t>(t)</a:t>
            </a:r>
          </a:p>
          <a:p>
            <a:pPr>
              <a:spcBef>
                <a:spcPts val="0"/>
              </a:spcBef>
            </a:pPr>
            <a:endParaRPr lang="en-GB" sz="600" dirty="0">
              <a:latin typeface="Consolas" panose="020B0609020204030204" pitchFamily="49" charset="0"/>
            </a:endParaRPr>
          </a:p>
          <a:p>
            <a:pPr>
              <a:spcBef>
                <a:spcPts val="0"/>
              </a:spcBef>
            </a:pPr>
            <a:r>
              <a:rPr lang="en-GB" sz="600" dirty="0">
                <a:solidFill>
                  <a:schemeClr val="accent3">
                    <a:lumMod val="75000"/>
                  </a:schemeClr>
                </a:solidFill>
                <a:latin typeface="Consolas" panose="020B0609020204030204" pitchFamily="49" charset="0"/>
              </a:rPr>
              <a:t># </a:t>
            </a:r>
            <a:r>
              <a:rPr lang="en-GB" sz="600" dirty="0" smtClean="0">
                <a:solidFill>
                  <a:schemeClr val="accent3">
                    <a:lumMod val="75000"/>
                  </a:schemeClr>
                </a:solidFill>
                <a:latin typeface="Consolas" panose="020B0609020204030204" pitchFamily="49" charset="0"/>
              </a:rPr>
              <a:t>Plot</a:t>
            </a:r>
            <a:r>
              <a:rPr lang="en-GB" sz="600" dirty="0">
                <a:solidFill>
                  <a:schemeClr val="accent3">
                    <a:lumMod val="75000"/>
                  </a:schemeClr>
                </a:solidFill>
                <a:latin typeface="Consolas" panose="020B0609020204030204" pitchFamily="49" charset="0"/>
              </a:rPr>
              <a:t>:</a:t>
            </a:r>
          </a:p>
          <a:p>
            <a:pPr>
              <a:spcBef>
                <a:spcPts val="0"/>
              </a:spcBef>
            </a:pPr>
            <a:r>
              <a:rPr lang="en-GB" sz="600" dirty="0">
                <a:latin typeface="Consolas" panose="020B0609020204030204" pitchFamily="49" charset="0"/>
              </a:rPr>
              <a:t>fig, </a:t>
            </a:r>
            <a:r>
              <a:rPr lang="en-GB" sz="600" dirty="0" err="1">
                <a:latin typeface="Consolas" panose="020B0609020204030204" pitchFamily="49" charset="0"/>
              </a:rPr>
              <a:t>ax</a:t>
            </a:r>
            <a:r>
              <a:rPr lang="en-GB" sz="600" dirty="0">
                <a:latin typeface="Consolas" panose="020B0609020204030204" pitchFamily="49" charset="0"/>
              </a:rPr>
              <a:t> = </a:t>
            </a:r>
            <a:r>
              <a:rPr lang="en-GB" sz="600" dirty="0" err="1">
                <a:latin typeface="Consolas" panose="020B0609020204030204" pitchFamily="49" charset="0"/>
              </a:rPr>
              <a:t>plt.subplots</a:t>
            </a:r>
            <a:r>
              <a:rPr lang="en-GB" sz="600" dirty="0">
                <a:latin typeface="Consolas" panose="020B0609020204030204" pitchFamily="49" charset="0"/>
              </a:rPr>
              <a:t>(</a:t>
            </a:r>
            <a:r>
              <a:rPr lang="en-GB" sz="600" dirty="0" err="1">
                <a:latin typeface="Consolas" panose="020B0609020204030204" pitchFamily="49" charset="0"/>
              </a:rPr>
              <a:t>figsize</a:t>
            </a:r>
            <a:r>
              <a:rPr lang="en-GB" sz="600" dirty="0">
                <a:latin typeface="Consolas" panose="020B0609020204030204" pitchFamily="49" charset="0"/>
              </a:rPr>
              <a:t>=(12,6), </a:t>
            </a:r>
            <a:r>
              <a:rPr lang="en-GB" sz="600" dirty="0" err="1">
                <a:latin typeface="Consolas" panose="020B0609020204030204" pitchFamily="49" charset="0"/>
              </a:rPr>
              <a:t>tight_layout</a:t>
            </a:r>
            <a:r>
              <a:rPr lang="en-GB" sz="600" dirty="0">
                <a:latin typeface="Consolas" panose="020B0609020204030204" pitchFamily="49" charset="0"/>
              </a:rPr>
              <a:t>=True)</a:t>
            </a:r>
          </a:p>
          <a:p>
            <a:pPr>
              <a:spcBef>
                <a:spcPts val="0"/>
              </a:spcBef>
            </a:pP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ax.plot</a:t>
            </a:r>
            <a:r>
              <a:rPr lang="en-GB" sz="600" dirty="0">
                <a:latin typeface="Consolas" panose="020B0609020204030204" pitchFamily="49" charset="0"/>
              </a:rPr>
              <a:t>(t, an, </a:t>
            </a:r>
            <a:r>
              <a:rPr lang="en-GB" sz="600" dirty="0" err="1">
                <a:latin typeface="Consolas" panose="020B0609020204030204" pitchFamily="49" charset="0"/>
              </a:rPr>
              <a:t>color</a:t>
            </a:r>
            <a:r>
              <a:rPr lang="en-GB" sz="600" dirty="0">
                <a:latin typeface="Consolas" panose="020B0609020204030204" pitchFamily="49" charset="0"/>
              </a:rPr>
              <a:t>='goldenrod', linewidth=4, alpha = 0.6, label="Analytical solution")</a:t>
            </a:r>
          </a:p>
          <a:p>
            <a:pPr>
              <a:spcBef>
                <a:spcPts val="0"/>
              </a:spcBef>
            </a:pPr>
            <a:r>
              <a:rPr lang="en-GB" sz="600" dirty="0" err="1">
                <a:latin typeface="Consolas" panose="020B0609020204030204" pitchFamily="49" charset="0"/>
              </a:rPr>
              <a:t>ax.scatter</a:t>
            </a:r>
            <a:r>
              <a:rPr lang="en-GB" sz="600" dirty="0">
                <a:latin typeface="Consolas" panose="020B0609020204030204" pitchFamily="49" charset="0"/>
              </a:rPr>
              <a:t>(t, ns,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royalblue</a:t>
            </a:r>
            <a:r>
              <a:rPr lang="en-GB" sz="600" dirty="0">
                <a:latin typeface="Consolas" panose="020B0609020204030204" pitchFamily="49" charset="0"/>
              </a:rPr>
              <a:t>', alpha = 1, label="Numerical Solution")</a:t>
            </a:r>
          </a:p>
          <a:p>
            <a:pPr>
              <a:spcBef>
                <a:spcPts val="0"/>
              </a:spcBef>
            </a:pP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ax.set_xlabel</a:t>
            </a:r>
            <a:r>
              <a:rPr lang="en-GB" sz="600" dirty="0">
                <a:latin typeface="Consolas" panose="020B0609020204030204" pitchFamily="49" charset="0"/>
              </a:rPr>
              <a:t>("t [years]")</a:t>
            </a:r>
          </a:p>
          <a:p>
            <a:pPr>
              <a:spcBef>
                <a:spcPts val="0"/>
              </a:spcBef>
            </a:pPr>
            <a:r>
              <a:rPr lang="en-GB" sz="600" dirty="0" err="1">
                <a:latin typeface="Consolas" panose="020B0609020204030204" pitchFamily="49" charset="0"/>
              </a:rPr>
              <a:t>ax.set_ylabel</a:t>
            </a:r>
            <a:r>
              <a:rPr lang="en-GB" sz="600" dirty="0">
                <a:latin typeface="Consolas" panose="020B0609020204030204" pitchFamily="49" charset="0"/>
              </a:rPr>
              <a:t>("N(t) [lizards]")</a:t>
            </a:r>
          </a:p>
          <a:p>
            <a:pPr>
              <a:spcBef>
                <a:spcPts val="0"/>
              </a:spcBef>
            </a:pPr>
            <a:r>
              <a:rPr lang="en-GB" sz="600" dirty="0" err="1">
                <a:latin typeface="Consolas" panose="020B0609020204030204" pitchFamily="49" charset="0"/>
              </a:rPr>
              <a:t>ax.legend</a:t>
            </a:r>
            <a:r>
              <a:rPr lang="en-GB" sz="600" dirty="0">
                <a:latin typeface="Consolas" panose="020B0609020204030204" pitchFamily="49" charset="0"/>
              </a:rPr>
              <a:t>()</a:t>
            </a:r>
          </a:p>
          <a:p>
            <a:pPr>
              <a:spcBef>
                <a:spcPts val="0"/>
              </a:spcBef>
            </a:pPr>
            <a:endParaRPr lang="en-GB" sz="600" dirty="0">
              <a:latin typeface="Consolas" panose="020B0609020204030204" pitchFamily="49" charset="0"/>
            </a:endParaRPr>
          </a:p>
        </p:txBody>
      </p:sp>
      <p:sp>
        <p:nvSpPr>
          <p:cNvPr id="7" name="Rectangle 6"/>
          <p:cNvSpPr/>
          <p:nvPr/>
        </p:nvSpPr>
        <p:spPr>
          <a:xfrm>
            <a:off x="3995936" y="116632"/>
            <a:ext cx="5146908" cy="5755422"/>
          </a:xfrm>
          <a:prstGeom prst="rect">
            <a:avLst/>
          </a:prstGeom>
        </p:spPr>
        <p:txBody>
          <a:bodyPr wrap="square">
            <a:spAutoFit/>
          </a:bodyPr>
          <a:lstStyle/>
          <a:p>
            <a:pPr>
              <a:spcBef>
                <a:spcPts val="0"/>
              </a:spcBef>
            </a:pPr>
            <a:r>
              <a:rPr lang="en-GB" sz="1000" b="1" dirty="0" smtClean="0">
                <a:solidFill>
                  <a:srgbClr val="008737"/>
                </a:solidFill>
                <a:latin typeface="Consolas" panose="020B0609020204030204" pitchFamily="49" charset="0"/>
              </a:rPr>
              <a:t># Density Dependence</a:t>
            </a:r>
            <a:endParaRPr lang="en-GB" sz="1000" b="1" dirty="0">
              <a:solidFill>
                <a:srgbClr val="008737"/>
              </a:solidFill>
              <a:latin typeface="Consolas" panose="020B0609020204030204" pitchFamily="49" charset="0"/>
            </a:endParaRPr>
          </a:p>
          <a:p>
            <a:pPr>
              <a:spcBef>
                <a:spcPts val="0"/>
              </a:spcBef>
            </a:pPr>
            <a:endParaRPr lang="en-GB" sz="600" dirty="0">
              <a:solidFill>
                <a:srgbClr val="008737"/>
              </a:solidFill>
              <a:latin typeface="Consolas" panose="020B0609020204030204" pitchFamily="49" charset="0"/>
            </a:endParaRPr>
          </a:p>
          <a:p>
            <a:pPr>
              <a:spcBef>
                <a:spcPts val="0"/>
              </a:spcBef>
            </a:pPr>
            <a:r>
              <a:rPr lang="en-GB" sz="600" dirty="0">
                <a:solidFill>
                  <a:srgbClr val="008737"/>
                </a:solidFill>
                <a:latin typeface="Consolas" panose="020B0609020204030204" pitchFamily="49" charset="0"/>
              </a:rPr>
              <a:t># These 3 functions define resp. linear, concave and convex </a:t>
            </a:r>
            <a:r>
              <a:rPr lang="en-GB" sz="600" dirty="0" err="1">
                <a:solidFill>
                  <a:srgbClr val="008737"/>
                </a:solidFill>
                <a:latin typeface="Consolas" panose="020B0609020204030204" pitchFamily="49" charset="0"/>
              </a:rPr>
              <a:t>growthrate</a:t>
            </a:r>
            <a:r>
              <a:rPr lang="en-GB" sz="600" dirty="0">
                <a:solidFill>
                  <a:srgbClr val="008737"/>
                </a:solidFill>
                <a:latin typeface="Consolas" panose="020B0609020204030204" pitchFamily="49" charset="0"/>
              </a:rPr>
              <a:t> dependency as </a:t>
            </a:r>
            <a:r>
              <a:rPr lang="en-GB" sz="600" dirty="0" err="1">
                <a:solidFill>
                  <a:srgbClr val="008737"/>
                </a:solidFill>
                <a:latin typeface="Consolas" panose="020B0609020204030204" pitchFamily="49" charset="0"/>
              </a:rPr>
              <a:t>funct</a:t>
            </a:r>
            <a:r>
              <a:rPr lang="en-GB" sz="600" dirty="0">
                <a:solidFill>
                  <a:srgbClr val="008737"/>
                </a:solidFill>
                <a:latin typeface="Consolas" panose="020B0609020204030204" pitchFamily="49" charset="0"/>
              </a:rPr>
              <a:t>. of population N:</a:t>
            </a:r>
          </a:p>
          <a:p>
            <a:pPr>
              <a:spcBef>
                <a:spcPts val="0"/>
              </a:spcBef>
            </a:pPr>
            <a:r>
              <a:rPr lang="en-GB" sz="600" dirty="0" err="1">
                <a:latin typeface="Consolas" panose="020B0609020204030204" pitchFamily="49" charset="0"/>
              </a:rPr>
              <a:t>r_lin</a:t>
            </a:r>
            <a:r>
              <a:rPr lang="en-GB" sz="600" dirty="0">
                <a:latin typeface="Consolas" panose="020B0609020204030204" pitchFamily="49" charset="0"/>
              </a:rPr>
              <a:t> = lambda N: </a:t>
            </a:r>
            <a:r>
              <a:rPr lang="en-GB" sz="600" b="1" dirty="0">
                <a:latin typeface="Consolas" panose="020B0609020204030204" pitchFamily="49" charset="0"/>
              </a:rPr>
              <a:t>r*(1 - N/K)</a:t>
            </a:r>
          </a:p>
          <a:p>
            <a:pPr>
              <a:spcBef>
                <a:spcPts val="0"/>
              </a:spcBef>
            </a:pPr>
            <a:r>
              <a:rPr lang="en-GB" sz="600" dirty="0" err="1">
                <a:latin typeface="Consolas" panose="020B0609020204030204" pitchFamily="49" charset="0"/>
              </a:rPr>
              <a:t>r_concave</a:t>
            </a:r>
            <a:r>
              <a:rPr lang="en-GB" sz="600" dirty="0">
                <a:latin typeface="Consolas" panose="020B0609020204030204" pitchFamily="49" charset="0"/>
              </a:rPr>
              <a:t> = lambda N: </a:t>
            </a:r>
            <a:r>
              <a:rPr lang="en-GB" sz="600" b="1" dirty="0">
                <a:latin typeface="Consolas" panose="020B0609020204030204" pitchFamily="49" charset="0"/>
              </a:rPr>
              <a:t>-r/(K**2)*(N-K)*(N+K)</a:t>
            </a:r>
          </a:p>
          <a:p>
            <a:pPr>
              <a:spcBef>
                <a:spcPts val="0"/>
              </a:spcBef>
            </a:pPr>
            <a:r>
              <a:rPr lang="en-GB" sz="600" dirty="0" smtClean="0">
                <a:latin typeface="Consolas" panose="020B0609020204030204" pitchFamily="49" charset="0"/>
              </a:rPr>
              <a:t>s=0.002 </a:t>
            </a:r>
            <a:r>
              <a:rPr lang="en-GB" sz="600" dirty="0" smtClean="0">
                <a:solidFill>
                  <a:srgbClr val="008737"/>
                </a:solidFill>
                <a:latin typeface="Consolas" panose="020B0609020204030204" pitchFamily="49" charset="0"/>
              </a:rPr>
              <a:t># arbitrary</a:t>
            </a:r>
            <a:endParaRPr lang="en-GB" sz="600" dirty="0">
              <a:solidFill>
                <a:srgbClr val="008737"/>
              </a:solidFill>
              <a:latin typeface="Consolas" panose="020B0609020204030204" pitchFamily="49" charset="0"/>
            </a:endParaRPr>
          </a:p>
          <a:p>
            <a:pPr>
              <a:spcBef>
                <a:spcPts val="0"/>
              </a:spcBef>
            </a:pPr>
            <a:r>
              <a:rPr lang="en-GB" sz="600" dirty="0" err="1">
                <a:latin typeface="Consolas" panose="020B0609020204030204" pitchFamily="49" charset="0"/>
              </a:rPr>
              <a:t>r_convex</a:t>
            </a:r>
            <a:r>
              <a:rPr lang="en-GB" sz="600" dirty="0">
                <a:latin typeface="Consolas" panose="020B0609020204030204" pitchFamily="49" charset="0"/>
              </a:rPr>
              <a:t> = lambda N: </a:t>
            </a:r>
            <a:r>
              <a:rPr lang="en-GB" sz="600" b="1" dirty="0">
                <a:latin typeface="Consolas" panose="020B0609020204030204" pitchFamily="49" charset="0"/>
              </a:rPr>
              <a:t>r*(</a:t>
            </a:r>
            <a:r>
              <a:rPr lang="en-GB" sz="600" b="1" dirty="0" err="1">
                <a:latin typeface="Consolas" panose="020B0609020204030204" pitchFamily="49" charset="0"/>
              </a:rPr>
              <a:t>np.exp</a:t>
            </a:r>
            <a:r>
              <a:rPr lang="en-GB" sz="600" b="1" dirty="0">
                <a:latin typeface="Consolas" panose="020B0609020204030204" pitchFamily="49" charset="0"/>
              </a:rPr>
              <a:t>(-s*N)-</a:t>
            </a:r>
            <a:r>
              <a:rPr lang="en-GB" sz="600" b="1" dirty="0" err="1">
                <a:latin typeface="Consolas" panose="020B0609020204030204" pitchFamily="49" charset="0"/>
              </a:rPr>
              <a:t>np.exp</a:t>
            </a:r>
            <a:r>
              <a:rPr lang="en-GB" sz="600" b="1" dirty="0">
                <a:latin typeface="Consolas" panose="020B0609020204030204" pitchFamily="49" charset="0"/>
              </a:rPr>
              <a:t>(-s*K))/(1-np.exp(-s*K</a:t>
            </a:r>
            <a:r>
              <a:rPr lang="en-GB" sz="600" b="1"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smtClean="0">
                <a:solidFill>
                  <a:srgbClr val="008737"/>
                </a:solidFill>
                <a:latin typeface="Consolas" panose="020B0609020204030204" pitchFamily="49" charset="0"/>
              </a:rPr>
              <a:t># these </a:t>
            </a:r>
            <a:r>
              <a:rPr lang="en-GB" sz="600" dirty="0">
                <a:solidFill>
                  <a:srgbClr val="008737"/>
                </a:solidFill>
                <a:latin typeface="Consolas" panose="020B0609020204030204" pitchFamily="49" charset="0"/>
              </a:rPr>
              <a:t>options are simply to make the automation of the plot a bit easier:</a:t>
            </a:r>
          </a:p>
          <a:p>
            <a:pPr>
              <a:spcBef>
                <a:spcPts val="0"/>
              </a:spcBef>
            </a:pPr>
            <a:r>
              <a:rPr lang="en-GB" sz="600" dirty="0">
                <a:latin typeface="Consolas" panose="020B0609020204030204" pitchFamily="49" charset="0"/>
              </a:rPr>
              <a:t>grs = [</a:t>
            </a:r>
            <a:r>
              <a:rPr lang="en-GB" sz="600" dirty="0" err="1">
                <a:latin typeface="Consolas" panose="020B0609020204030204" pitchFamily="49" charset="0"/>
              </a:rPr>
              <a:t>r_lin</a:t>
            </a:r>
            <a:r>
              <a:rPr lang="en-GB" sz="600" dirty="0">
                <a:latin typeface="Consolas" panose="020B0609020204030204" pitchFamily="49" charset="0"/>
              </a:rPr>
              <a:t>, </a:t>
            </a:r>
            <a:r>
              <a:rPr lang="en-GB" sz="600" dirty="0" err="1">
                <a:latin typeface="Consolas" panose="020B0609020204030204" pitchFamily="49" charset="0"/>
              </a:rPr>
              <a:t>r_concave</a:t>
            </a:r>
            <a:r>
              <a:rPr lang="en-GB" sz="600" dirty="0">
                <a:latin typeface="Consolas" panose="020B0609020204030204" pitchFamily="49" charset="0"/>
              </a:rPr>
              <a:t>, </a:t>
            </a:r>
            <a:r>
              <a:rPr lang="en-GB" sz="600" dirty="0" err="1">
                <a:latin typeface="Consolas" panose="020B0609020204030204" pitchFamily="49" charset="0"/>
              </a:rPr>
              <a:t>r_convex</a:t>
            </a:r>
            <a:r>
              <a:rPr lang="en-GB" sz="600" dirty="0">
                <a:latin typeface="Consolas" panose="020B0609020204030204" pitchFamily="49" charset="0"/>
              </a:rPr>
              <a:t>]</a:t>
            </a:r>
          </a:p>
          <a:p>
            <a:pPr>
              <a:spcBef>
                <a:spcPts val="0"/>
              </a:spcBef>
            </a:pPr>
            <a:r>
              <a:rPr lang="en-GB" sz="600" dirty="0" err="1">
                <a:latin typeface="Consolas" panose="020B0609020204030204" pitchFamily="49" charset="0"/>
              </a:rPr>
              <a:t>clr</a:t>
            </a:r>
            <a:r>
              <a:rPr lang="en-GB" sz="600" dirty="0">
                <a:latin typeface="Consolas" panose="020B0609020204030204" pitchFamily="49" charset="0"/>
              </a:rPr>
              <a:t> = ["</a:t>
            </a:r>
            <a:r>
              <a:rPr lang="en-GB" sz="600" dirty="0" err="1">
                <a:latin typeface="Consolas" panose="020B0609020204030204" pitchFamily="49" charset="0"/>
              </a:rPr>
              <a:t>royalblue</a:t>
            </a:r>
            <a:r>
              <a:rPr lang="en-GB" sz="600" dirty="0">
                <a:latin typeface="Consolas" panose="020B0609020204030204" pitchFamily="49" charset="0"/>
              </a:rPr>
              <a:t>", "coral", "</a:t>
            </a:r>
            <a:r>
              <a:rPr lang="en-GB" sz="600" dirty="0" err="1">
                <a:latin typeface="Consolas" panose="020B0609020204030204" pitchFamily="49" charset="0"/>
              </a:rPr>
              <a:t>mediumseagreen</a:t>
            </a:r>
            <a:r>
              <a:rPr lang="en-GB" sz="600" dirty="0">
                <a:latin typeface="Consolas" panose="020B0609020204030204" pitchFamily="49" charset="0"/>
              </a:rPr>
              <a:t>"]</a:t>
            </a:r>
          </a:p>
          <a:p>
            <a:pPr>
              <a:spcBef>
                <a:spcPts val="0"/>
              </a:spcBef>
            </a:pPr>
            <a:r>
              <a:rPr lang="en-GB" sz="600" dirty="0" err="1">
                <a:latin typeface="Consolas" panose="020B0609020204030204" pitchFamily="49" charset="0"/>
              </a:rPr>
              <a:t>lbl</a:t>
            </a:r>
            <a:r>
              <a:rPr lang="en-GB" sz="600" dirty="0">
                <a:latin typeface="Consolas" panose="020B0609020204030204" pitchFamily="49" charset="0"/>
              </a:rPr>
              <a:t> = ["$r (1-\\</a:t>
            </a:r>
            <a:r>
              <a:rPr lang="en-GB" sz="600" dirty="0" err="1">
                <a:latin typeface="Consolas" panose="020B0609020204030204" pitchFamily="49" charset="0"/>
              </a:rPr>
              <a:t>frac</a:t>
            </a:r>
            <a:r>
              <a:rPr lang="en-GB" sz="600" dirty="0">
                <a:latin typeface="Consolas" panose="020B0609020204030204" pitchFamily="49" charset="0"/>
              </a:rPr>
              <a:t>{N}{K})$", "$\\</a:t>
            </a:r>
            <a:r>
              <a:rPr lang="en-GB" sz="600" dirty="0" err="1">
                <a:latin typeface="Consolas" panose="020B0609020204030204" pitchFamily="49" charset="0"/>
              </a:rPr>
              <a:t>frac</a:t>
            </a:r>
            <a:r>
              <a:rPr lang="en-GB" sz="600" dirty="0">
                <a:latin typeface="Consolas" panose="020B0609020204030204" pitchFamily="49" charset="0"/>
              </a:rPr>
              <a:t>{-r}{K^{2}}(N-K)(N+K)$", "$r(e^{-</a:t>
            </a:r>
            <a:r>
              <a:rPr lang="en-GB" sz="600" dirty="0" err="1">
                <a:latin typeface="Consolas" panose="020B0609020204030204" pitchFamily="49" charset="0"/>
              </a:rPr>
              <a:t>sN</a:t>
            </a:r>
            <a:r>
              <a:rPr lang="en-GB" sz="600" dirty="0">
                <a:latin typeface="Consolas" panose="020B0609020204030204" pitchFamily="49" charset="0"/>
              </a:rPr>
              <a:t>}-e^{-</a:t>
            </a:r>
            <a:r>
              <a:rPr lang="en-GB" sz="600" dirty="0" err="1">
                <a:latin typeface="Consolas" panose="020B0609020204030204" pitchFamily="49" charset="0"/>
              </a:rPr>
              <a:t>sK</a:t>
            </a:r>
            <a:r>
              <a:rPr lang="en-GB" sz="600" dirty="0">
                <a:latin typeface="Consolas" panose="020B0609020204030204" pitchFamily="49" charset="0"/>
              </a:rPr>
              <a:t>})/(1-e^{-</a:t>
            </a:r>
            <a:r>
              <a:rPr lang="en-GB" sz="600" dirty="0" err="1">
                <a:latin typeface="Consolas" panose="020B0609020204030204" pitchFamily="49" charset="0"/>
              </a:rPr>
              <a:t>sK</a:t>
            </a:r>
            <a:r>
              <a:rPr lang="en-GB" sz="600" dirty="0">
                <a:latin typeface="Consolas" panose="020B0609020204030204" pitchFamily="49" charset="0"/>
              </a:rPr>
              <a:t>})$"]</a:t>
            </a:r>
          </a:p>
          <a:p>
            <a:pPr>
              <a:spcBef>
                <a:spcPts val="0"/>
              </a:spcBef>
            </a:pPr>
            <a:r>
              <a:rPr lang="en-GB" sz="600" dirty="0" smtClean="0">
                <a:latin typeface="Consolas" panose="020B0609020204030204" pitchFamily="49" charset="0"/>
              </a:rPr>
              <a:t>iterators </a:t>
            </a:r>
            <a:r>
              <a:rPr lang="en-GB" sz="600" dirty="0">
                <a:latin typeface="Consolas" panose="020B0609020204030204" pitchFamily="49" charset="0"/>
              </a:rPr>
              <a:t>= [grs, </a:t>
            </a:r>
            <a:r>
              <a:rPr lang="en-GB" sz="600" dirty="0" err="1">
                <a:latin typeface="Consolas" panose="020B0609020204030204" pitchFamily="49" charset="0"/>
              </a:rPr>
              <a:t>clr</a:t>
            </a:r>
            <a:r>
              <a:rPr lang="en-GB" sz="600" dirty="0">
                <a:latin typeface="Consolas" panose="020B0609020204030204" pitchFamily="49" charset="0"/>
              </a:rPr>
              <a:t>, </a:t>
            </a:r>
            <a:r>
              <a:rPr lang="en-GB" sz="600" dirty="0" err="1">
                <a:latin typeface="Consolas" panose="020B0609020204030204" pitchFamily="49" charset="0"/>
              </a:rPr>
              <a:t>lbl</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solidFill>
                  <a:srgbClr val="008737"/>
                </a:solidFill>
                <a:latin typeface="Consolas" panose="020B0609020204030204" pitchFamily="49" charset="0"/>
              </a:rPr>
              <a:t># </a:t>
            </a:r>
            <a:r>
              <a:rPr lang="en-GB" sz="600" dirty="0" smtClean="0">
                <a:solidFill>
                  <a:srgbClr val="008737"/>
                </a:solidFill>
                <a:latin typeface="Consolas" panose="020B0609020204030204" pitchFamily="49" charset="0"/>
              </a:rPr>
              <a:t>Plot:</a:t>
            </a:r>
            <a:endParaRPr lang="en-GB" sz="600" dirty="0">
              <a:solidFill>
                <a:srgbClr val="008737"/>
              </a:solidFill>
              <a:latin typeface="Consolas" panose="020B0609020204030204" pitchFamily="49" charset="0"/>
            </a:endParaRPr>
          </a:p>
          <a:p>
            <a:pPr>
              <a:spcBef>
                <a:spcPts val="0"/>
              </a:spcBef>
            </a:pPr>
            <a:r>
              <a:rPr lang="en-GB" sz="600" dirty="0">
                <a:latin typeface="Consolas" panose="020B0609020204030204" pitchFamily="49" charset="0"/>
              </a:rPr>
              <a:t>fig, </a:t>
            </a:r>
            <a:r>
              <a:rPr lang="en-GB" sz="600" dirty="0" err="1">
                <a:latin typeface="Consolas" panose="020B0609020204030204" pitchFamily="49" charset="0"/>
              </a:rPr>
              <a:t>ax</a:t>
            </a:r>
            <a:r>
              <a:rPr lang="en-GB" sz="600" dirty="0">
                <a:latin typeface="Consolas" panose="020B0609020204030204" pitchFamily="49" charset="0"/>
              </a:rPr>
              <a:t> = </a:t>
            </a:r>
            <a:r>
              <a:rPr lang="en-GB" sz="600" dirty="0" err="1">
                <a:latin typeface="Consolas" panose="020B0609020204030204" pitchFamily="49" charset="0"/>
              </a:rPr>
              <a:t>plt.subplots</a:t>
            </a:r>
            <a:r>
              <a:rPr lang="en-GB" sz="600" dirty="0">
                <a:latin typeface="Consolas" panose="020B0609020204030204" pitchFamily="49" charset="0"/>
              </a:rPr>
              <a:t>(1, 2, </a:t>
            </a:r>
            <a:r>
              <a:rPr lang="en-GB" sz="600" dirty="0" err="1">
                <a:latin typeface="Consolas" panose="020B0609020204030204" pitchFamily="49" charset="0"/>
              </a:rPr>
              <a:t>figsize</a:t>
            </a:r>
            <a:r>
              <a:rPr lang="en-GB" sz="600" dirty="0">
                <a:latin typeface="Consolas" panose="020B0609020204030204" pitchFamily="49" charset="0"/>
              </a:rPr>
              <a:t>=(18,10), </a:t>
            </a:r>
            <a:r>
              <a:rPr lang="en-GB" sz="600" dirty="0" err="1">
                <a:latin typeface="Consolas" panose="020B0609020204030204" pitchFamily="49" charset="0"/>
              </a:rPr>
              <a:t>tight_layout</a:t>
            </a:r>
            <a:r>
              <a:rPr lang="en-GB" sz="600" dirty="0">
                <a:latin typeface="Consolas" panose="020B0609020204030204" pitchFamily="49" charset="0"/>
              </a:rPr>
              <a:t>=True, </a:t>
            </a:r>
            <a:r>
              <a:rPr lang="en-GB" sz="600" dirty="0" err="1">
                <a:latin typeface="Consolas" panose="020B0609020204030204" pitchFamily="49" charset="0"/>
              </a:rPr>
              <a:t>gridspec_kw</a:t>
            </a:r>
            <a:r>
              <a:rPr lang="en-GB" sz="600" dirty="0">
                <a:latin typeface="Consolas" panose="020B0609020204030204" pitchFamily="49" charset="0"/>
              </a:rPr>
              <a:t>={'</a:t>
            </a:r>
            <a:r>
              <a:rPr lang="en-GB" sz="600" dirty="0" err="1">
                <a:latin typeface="Consolas" panose="020B0609020204030204" pitchFamily="49" charset="0"/>
              </a:rPr>
              <a:t>width_ratios</a:t>
            </a:r>
            <a:r>
              <a:rPr lang="en-GB" sz="600" dirty="0">
                <a:latin typeface="Consolas" panose="020B0609020204030204" pitchFamily="49" charset="0"/>
              </a:rPr>
              <a:t>':[1,1</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for f, c, l in zip(*iterators):</a:t>
            </a:r>
          </a:p>
          <a:p>
            <a:pPr>
              <a:spcBef>
                <a:spcPts val="0"/>
              </a:spcBef>
            </a:pPr>
            <a:r>
              <a:rPr lang="en-GB" sz="600" dirty="0">
                <a:latin typeface="Consolas" panose="020B0609020204030204" pitchFamily="49" charset="0"/>
              </a:rPr>
              <a:t>    par = (f, )</a:t>
            </a:r>
          </a:p>
          <a:p>
            <a:pPr>
              <a:spcBef>
                <a:spcPts val="0"/>
              </a:spcBef>
            </a:pPr>
            <a:r>
              <a:rPr lang="en-GB" sz="600" dirty="0">
                <a:latin typeface="Consolas" panose="020B0609020204030204" pitchFamily="49" charset="0"/>
              </a:rPr>
              <a:t>    ns = </a:t>
            </a:r>
            <a:r>
              <a:rPr lang="en-GB" sz="600" dirty="0" err="1">
                <a:latin typeface="Consolas" panose="020B0609020204030204" pitchFamily="49" charset="0"/>
              </a:rPr>
              <a:t>odeint</a:t>
            </a:r>
            <a:r>
              <a:rPr lang="en-GB" sz="600" dirty="0">
                <a:latin typeface="Consolas" panose="020B0609020204030204" pitchFamily="49" charset="0"/>
              </a:rPr>
              <a:t>(</a:t>
            </a:r>
            <a:r>
              <a:rPr lang="en-GB" sz="600" dirty="0" err="1">
                <a:latin typeface="Consolas" panose="020B0609020204030204" pitchFamily="49" charset="0"/>
              </a:rPr>
              <a:t>dN_dt</a:t>
            </a:r>
            <a:r>
              <a:rPr lang="en-GB" sz="600" dirty="0">
                <a:latin typeface="Consolas" panose="020B0609020204030204" pitchFamily="49" charset="0"/>
              </a:rPr>
              <a:t>, N0, t, </a:t>
            </a:r>
            <a:r>
              <a:rPr lang="en-GB" sz="600" dirty="0" err="1">
                <a:latin typeface="Consolas" panose="020B0609020204030204" pitchFamily="49" charset="0"/>
              </a:rPr>
              <a:t>args</a:t>
            </a:r>
            <a:r>
              <a:rPr lang="en-GB" sz="600" dirty="0">
                <a:latin typeface="Consolas" panose="020B0609020204030204" pitchFamily="49" charset="0"/>
              </a:rPr>
              <a:t>=par)</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[0].plot(t, ns, </a:t>
            </a:r>
            <a:r>
              <a:rPr lang="en-GB" sz="600" dirty="0" err="1">
                <a:latin typeface="Consolas" panose="020B0609020204030204" pitchFamily="49" charset="0"/>
              </a:rPr>
              <a:t>color</a:t>
            </a:r>
            <a:r>
              <a:rPr lang="en-GB" sz="600" dirty="0">
                <a:latin typeface="Consolas" panose="020B0609020204030204" pitchFamily="49" charset="0"/>
              </a:rPr>
              <a:t>=c, label="sol. to:  $\\</a:t>
            </a:r>
            <a:r>
              <a:rPr lang="en-GB" sz="600" dirty="0" err="1">
                <a:latin typeface="Consolas" panose="020B0609020204030204" pitchFamily="49" charset="0"/>
              </a:rPr>
              <a:t>frac</a:t>
            </a:r>
            <a:r>
              <a:rPr lang="en-GB" sz="600" dirty="0">
                <a:latin typeface="Consolas" panose="020B0609020204030204" pitchFamily="49" charset="0"/>
              </a:rPr>
              <a:t>{</a:t>
            </a:r>
            <a:r>
              <a:rPr lang="en-GB" sz="600" dirty="0" err="1">
                <a:latin typeface="Consolas" panose="020B0609020204030204" pitchFamily="49" charset="0"/>
              </a:rPr>
              <a:t>dN</a:t>
            </a:r>
            <a:r>
              <a:rPr lang="en-GB" sz="600" dirty="0">
                <a:latin typeface="Consolas" panose="020B0609020204030204" pitchFamily="49" charset="0"/>
              </a:rPr>
              <a:t>}{</a:t>
            </a:r>
            <a:r>
              <a:rPr lang="en-GB" sz="600" dirty="0" err="1">
                <a:latin typeface="Consolas" panose="020B0609020204030204" pitchFamily="49" charset="0"/>
              </a:rPr>
              <a:t>dt</a:t>
            </a:r>
            <a:r>
              <a:rPr lang="en-GB" sz="600" dirty="0">
                <a:latin typeface="Consolas" panose="020B0609020204030204" pitchFamily="49" charset="0"/>
              </a:rPr>
              <a:t>} = N r(N)$ where $r(N)=$"+l, linewidth=4)</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[1].plot(n, f(n), </a:t>
            </a:r>
            <a:r>
              <a:rPr lang="en-GB" sz="600" dirty="0" err="1">
                <a:latin typeface="Consolas" panose="020B0609020204030204" pitchFamily="49" charset="0"/>
              </a:rPr>
              <a:t>color</a:t>
            </a:r>
            <a:r>
              <a:rPr lang="en-GB" sz="600" dirty="0">
                <a:latin typeface="Consolas" panose="020B0609020204030204" pitchFamily="49" charset="0"/>
              </a:rPr>
              <a:t>=c, label="r(N) = "+l, linewidth=4</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axhline</a:t>
            </a:r>
            <a:r>
              <a:rPr lang="en-GB" sz="600" dirty="0">
                <a:latin typeface="Consolas" panose="020B0609020204030204" pitchFamily="49" charset="0"/>
              </a:rPr>
              <a:t>(K, </a:t>
            </a:r>
            <a:r>
              <a:rPr lang="en-GB" sz="600" dirty="0" err="1">
                <a:latin typeface="Consolas" panose="020B0609020204030204" pitchFamily="49" charset="0"/>
              </a:rPr>
              <a:t>color</a:t>
            </a:r>
            <a:r>
              <a:rPr lang="en-GB" sz="600" dirty="0">
                <a:latin typeface="Consolas" panose="020B0609020204030204" pitchFamily="49" charset="0"/>
              </a:rPr>
              <a:t>='goldenrod', </a:t>
            </a:r>
            <a:r>
              <a:rPr lang="en-GB" sz="600" dirty="0" err="1">
                <a:latin typeface="Consolas" panose="020B0609020204030204" pitchFamily="49" charset="0"/>
              </a:rPr>
              <a:t>linestyle</a:t>
            </a:r>
            <a:r>
              <a:rPr lang="en-GB" sz="600" dirty="0">
                <a:latin typeface="Consolas" panose="020B0609020204030204" pitchFamily="49" charset="0"/>
              </a:rPr>
              <a:t>=":", label="Carrying capacity")</a:t>
            </a: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axvline</a:t>
            </a:r>
            <a:r>
              <a:rPr lang="en-GB" sz="600" dirty="0">
                <a:latin typeface="Consolas" panose="020B0609020204030204" pitchFamily="49" charset="0"/>
              </a:rPr>
              <a:t>(K, </a:t>
            </a:r>
            <a:r>
              <a:rPr lang="en-GB" sz="600" dirty="0" err="1">
                <a:latin typeface="Consolas" panose="020B0609020204030204" pitchFamily="49" charset="0"/>
              </a:rPr>
              <a:t>color</a:t>
            </a:r>
            <a:r>
              <a:rPr lang="en-GB" sz="600" dirty="0">
                <a:latin typeface="Consolas" panose="020B0609020204030204" pitchFamily="49" charset="0"/>
              </a:rPr>
              <a:t>='goldenrod', </a:t>
            </a:r>
            <a:r>
              <a:rPr lang="en-GB" sz="600" dirty="0" err="1">
                <a:latin typeface="Consolas" panose="020B0609020204030204" pitchFamily="49" charset="0"/>
              </a:rPr>
              <a:t>linestyle</a:t>
            </a:r>
            <a:r>
              <a:rPr lang="en-GB" sz="600" dirty="0">
                <a:latin typeface="Consolas" panose="020B0609020204030204" pitchFamily="49" charset="0"/>
              </a:rPr>
              <a:t>=":", label="Carrying capacity</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set_xlabel</a:t>
            </a:r>
            <a:r>
              <a:rPr lang="en-GB" sz="600" dirty="0">
                <a:latin typeface="Consolas" panose="020B0609020204030204" pitchFamily="49" charset="0"/>
              </a:rPr>
              <a:t>("t [years]")</a:t>
            </a: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set_ylabel</a:t>
            </a:r>
            <a:r>
              <a:rPr lang="en-GB" sz="600" dirty="0">
                <a:latin typeface="Consolas" panose="020B0609020204030204" pitchFamily="49" charset="0"/>
              </a:rPr>
              <a:t>("N(t) [lizards</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set_xlabel</a:t>
            </a:r>
            <a:r>
              <a:rPr lang="en-GB" sz="600" dirty="0">
                <a:latin typeface="Consolas" panose="020B0609020204030204" pitchFamily="49" charset="0"/>
              </a:rPr>
              <a:t>("N(t) [lizards]")</a:t>
            </a:r>
          </a:p>
          <a:p>
            <a:pPr>
              <a:spcBef>
                <a:spcPts val="0"/>
              </a:spcBef>
            </a:pP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set_ylabel</a:t>
            </a:r>
            <a:r>
              <a:rPr lang="en-GB" sz="600" dirty="0">
                <a:latin typeface="Consolas" panose="020B0609020204030204" pitchFamily="49" charset="0"/>
              </a:rPr>
              <a:t>("r(N) [$years^{-1</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for a in </a:t>
            </a:r>
            <a:r>
              <a:rPr lang="en-GB" sz="600" dirty="0" err="1">
                <a:latin typeface="Consolas" panose="020B0609020204030204" pitchFamily="49" charset="0"/>
              </a:rPr>
              <a:t>ax</a:t>
            </a:r>
            <a:r>
              <a:rPr lang="en-GB" sz="600" dirty="0">
                <a:latin typeface="Consolas" panose="020B0609020204030204" pitchFamily="49" charset="0"/>
              </a:rPr>
              <a:t>:</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a.legend</a:t>
            </a:r>
            <a:r>
              <a:rPr lang="en-GB" sz="600" dirty="0">
                <a:latin typeface="Consolas" panose="020B0609020204030204" pitchFamily="49" charset="0"/>
              </a:rPr>
              <a:t>(</a:t>
            </a:r>
            <a:r>
              <a:rPr lang="en-GB" sz="600" dirty="0" err="1">
                <a:latin typeface="Consolas" panose="020B0609020204030204" pitchFamily="49" charset="0"/>
              </a:rPr>
              <a:t>loc</a:t>
            </a:r>
            <a:r>
              <a:rPr lang="en-GB" sz="600" dirty="0">
                <a:latin typeface="Consolas" panose="020B0609020204030204" pitchFamily="49" charset="0"/>
              </a:rPr>
              <a:t>='upper </a:t>
            </a:r>
            <a:r>
              <a:rPr lang="en-GB" sz="600" dirty="0" err="1">
                <a:latin typeface="Consolas" panose="020B0609020204030204" pitchFamily="49" charset="0"/>
              </a:rPr>
              <a:t>center</a:t>
            </a:r>
            <a:r>
              <a:rPr lang="en-GB" sz="600" dirty="0">
                <a:latin typeface="Consolas" panose="020B0609020204030204" pitchFamily="49" charset="0"/>
              </a:rPr>
              <a:t>', </a:t>
            </a:r>
            <a:r>
              <a:rPr lang="en-GB" sz="600" dirty="0" err="1">
                <a:latin typeface="Consolas" panose="020B0609020204030204" pitchFamily="49" charset="0"/>
              </a:rPr>
              <a:t>bbox_to_anchor</a:t>
            </a:r>
            <a:r>
              <a:rPr lang="en-GB" sz="600" dirty="0">
                <a:latin typeface="Consolas" panose="020B0609020204030204" pitchFamily="49" charset="0"/>
              </a:rPr>
              <a:t>=(0.5, -0.2), </a:t>
            </a:r>
            <a:r>
              <a:rPr lang="en-GB" sz="600" dirty="0" err="1">
                <a:latin typeface="Consolas" panose="020B0609020204030204" pitchFamily="49" charset="0"/>
              </a:rPr>
              <a:t>borderaxespad</a:t>
            </a:r>
            <a:r>
              <a:rPr lang="en-GB" sz="600" dirty="0">
                <a:latin typeface="Consolas" panose="020B0609020204030204" pitchFamily="49" charset="0"/>
              </a:rPr>
              <a:t>=1, </a:t>
            </a:r>
            <a:r>
              <a:rPr lang="en-GB" sz="600" dirty="0" err="1">
                <a:latin typeface="Consolas" panose="020B0609020204030204" pitchFamily="49" charset="0"/>
              </a:rPr>
              <a:t>fontsize</a:t>
            </a:r>
            <a:r>
              <a:rPr lang="en-GB" sz="600" dirty="0">
                <a:latin typeface="Consolas" panose="020B0609020204030204" pitchFamily="49" charset="0"/>
              </a:rPr>
              <a:t> = 22</a:t>
            </a:r>
            <a:r>
              <a:rPr lang="en-GB" sz="600" dirty="0" smtClean="0">
                <a:latin typeface="Consolas" panose="020B0609020204030204" pitchFamily="49" charset="0"/>
              </a:rPr>
              <a:t>)</a:t>
            </a:r>
          </a:p>
          <a:p>
            <a:pPr>
              <a:spcBef>
                <a:spcPts val="0"/>
              </a:spcBef>
            </a:pPr>
            <a:endParaRPr lang="en-GB" sz="600" dirty="0">
              <a:latin typeface="Consolas" panose="020B0609020204030204" pitchFamily="49" charset="0"/>
            </a:endParaRPr>
          </a:p>
          <a:p>
            <a:pPr>
              <a:spcBef>
                <a:spcPts val="0"/>
              </a:spcBef>
            </a:pPr>
            <a:r>
              <a:rPr lang="en-GB" sz="1000" b="1" dirty="0">
                <a:solidFill>
                  <a:srgbClr val="008737"/>
                </a:solidFill>
                <a:latin typeface="Consolas" panose="020B0609020204030204" pitchFamily="49" charset="0"/>
              </a:rPr>
              <a:t># </a:t>
            </a:r>
            <a:r>
              <a:rPr lang="en-GB" sz="1000" b="1" dirty="0" err="1" smtClean="0">
                <a:solidFill>
                  <a:srgbClr val="008737"/>
                </a:solidFill>
                <a:latin typeface="Consolas" panose="020B0609020204030204" pitchFamily="49" charset="0"/>
              </a:rPr>
              <a:t>Allee</a:t>
            </a:r>
            <a:r>
              <a:rPr lang="en-GB" sz="1000" b="1" dirty="0" smtClean="0">
                <a:solidFill>
                  <a:srgbClr val="008737"/>
                </a:solidFill>
                <a:latin typeface="Consolas" panose="020B0609020204030204" pitchFamily="49" charset="0"/>
              </a:rPr>
              <a:t>-effect</a:t>
            </a:r>
            <a:endParaRPr lang="en-GB" sz="1000" b="1" dirty="0">
              <a:solidFill>
                <a:srgbClr val="008737"/>
              </a:solidFill>
              <a:latin typeface="Consolas" panose="020B0609020204030204" pitchFamily="49" charset="0"/>
            </a:endParaRPr>
          </a:p>
          <a:p>
            <a:pPr>
              <a:spcBef>
                <a:spcPts val="0"/>
              </a:spcBef>
            </a:pPr>
            <a:r>
              <a:rPr lang="en-GB" sz="600" dirty="0" smtClean="0">
                <a:latin typeface="Consolas" panose="020B0609020204030204" pitchFamily="49" charset="0"/>
              </a:rPr>
              <a:t>N0s </a:t>
            </a:r>
            <a:r>
              <a:rPr lang="en-GB" sz="600" dirty="0">
                <a:latin typeface="Consolas" panose="020B0609020204030204" pitchFamily="49" charset="0"/>
              </a:rPr>
              <a:t>= </a:t>
            </a:r>
            <a:r>
              <a:rPr lang="en-GB" sz="600" dirty="0" err="1">
                <a:latin typeface="Consolas" panose="020B0609020204030204" pitchFamily="49" charset="0"/>
              </a:rPr>
              <a:t>np.array</a:t>
            </a:r>
            <a:r>
              <a:rPr lang="en-GB" sz="600" dirty="0">
                <a:latin typeface="Consolas" panose="020B0609020204030204" pitchFamily="49" charset="0"/>
              </a:rPr>
              <a:t>([200, 300]) </a:t>
            </a:r>
            <a:r>
              <a:rPr lang="en-GB" sz="600" dirty="0">
                <a:solidFill>
                  <a:srgbClr val="008737"/>
                </a:solidFill>
                <a:latin typeface="Consolas" panose="020B0609020204030204" pitchFamily="49" charset="0"/>
              </a:rPr>
              <a:t># this defines the initial conditions for </a:t>
            </a:r>
            <a:r>
              <a:rPr lang="en-GB" sz="600" dirty="0" smtClean="0">
                <a:solidFill>
                  <a:srgbClr val="008737"/>
                </a:solidFill>
                <a:latin typeface="Consolas" panose="020B0609020204030204" pitchFamily="49" charset="0"/>
              </a:rPr>
              <a:t>solutions</a:t>
            </a:r>
            <a:endParaRPr lang="en-GB" sz="600" dirty="0">
              <a:latin typeface="Consolas" panose="020B0609020204030204" pitchFamily="49" charset="0"/>
            </a:endParaRPr>
          </a:p>
          <a:p>
            <a:pPr>
              <a:spcBef>
                <a:spcPts val="0"/>
              </a:spcBef>
            </a:pPr>
            <a:r>
              <a:rPr lang="en-GB" sz="600" dirty="0">
                <a:solidFill>
                  <a:srgbClr val="008737"/>
                </a:solidFill>
                <a:latin typeface="Consolas" panose="020B0609020204030204" pitchFamily="49" charset="0"/>
              </a:rPr>
              <a:t># These </a:t>
            </a:r>
            <a:r>
              <a:rPr lang="en-GB" sz="600" dirty="0" err="1">
                <a:solidFill>
                  <a:srgbClr val="008737"/>
                </a:solidFill>
                <a:latin typeface="Consolas" panose="020B0609020204030204" pitchFamily="49" charset="0"/>
              </a:rPr>
              <a:t>growthrate</a:t>
            </a:r>
            <a:r>
              <a:rPr lang="en-GB" sz="600" dirty="0">
                <a:solidFill>
                  <a:srgbClr val="008737"/>
                </a:solidFill>
                <a:latin typeface="Consolas" panose="020B0609020204030204" pitchFamily="49" charset="0"/>
              </a:rPr>
              <a:t> dependent as </a:t>
            </a:r>
            <a:r>
              <a:rPr lang="en-GB" sz="600" dirty="0" err="1">
                <a:solidFill>
                  <a:srgbClr val="008737"/>
                </a:solidFill>
                <a:latin typeface="Consolas" panose="020B0609020204030204" pitchFamily="49" charset="0"/>
              </a:rPr>
              <a:t>funct</a:t>
            </a:r>
            <a:r>
              <a:rPr lang="en-GB" sz="600" dirty="0">
                <a:solidFill>
                  <a:srgbClr val="008737"/>
                </a:solidFill>
                <a:latin typeface="Consolas" panose="020B0609020204030204" pitchFamily="49" charset="0"/>
              </a:rPr>
              <a:t>. of population N modelled as 2. order </a:t>
            </a:r>
            <a:r>
              <a:rPr lang="en-GB" sz="600" dirty="0" err="1">
                <a:solidFill>
                  <a:srgbClr val="008737"/>
                </a:solidFill>
                <a:latin typeface="Consolas" panose="020B0609020204030204" pitchFamily="49" charset="0"/>
              </a:rPr>
              <a:t>polyn:r</a:t>
            </a:r>
            <a:endParaRPr lang="en-GB" sz="600" dirty="0">
              <a:solidFill>
                <a:srgbClr val="008737"/>
              </a:solidFill>
              <a:latin typeface="Consolas" panose="020B0609020204030204" pitchFamily="49" charset="0"/>
            </a:endParaRPr>
          </a:p>
          <a:p>
            <a:pPr>
              <a:spcBef>
                <a:spcPts val="0"/>
              </a:spcBef>
            </a:pPr>
            <a:r>
              <a:rPr lang="en-GB" sz="600" dirty="0">
                <a:latin typeface="Consolas" panose="020B0609020204030204" pitchFamily="49" charset="0"/>
              </a:rPr>
              <a:t>r_polyn2 = lambda N, r1, r2: </a:t>
            </a:r>
            <a:r>
              <a:rPr lang="en-GB" sz="600" b="1" dirty="0">
                <a:latin typeface="Consolas" panose="020B0609020204030204" pitchFamily="49" charset="0"/>
              </a:rPr>
              <a:t>-((2*r)/((r1-r2)**2))*(N-r1)*(N-r2)</a:t>
            </a:r>
          </a:p>
          <a:p>
            <a:pPr>
              <a:spcBef>
                <a:spcPts val="0"/>
              </a:spcBef>
            </a:pPr>
            <a:r>
              <a:rPr lang="en-GB" sz="600" dirty="0" smtClean="0">
                <a:solidFill>
                  <a:srgbClr val="008737"/>
                </a:solidFill>
                <a:latin typeface="Consolas" panose="020B0609020204030204" pitchFamily="49" charset="0"/>
              </a:rPr>
              <a:t># Define roots </a:t>
            </a:r>
            <a:r>
              <a:rPr lang="en-GB" sz="600" dirty="0">
                <a:solidFill>
                  <a:srgbClr val="008737"/>
                </a:solidFill>
                <a:latin typeface="Consolas" panose="020B0609020204030204" pitchFamily="49" charset="0"/>
              </a:rPr>
              <a:t>for the 2. order </a:t>
            </a:r>
            <a:r>
              <a:rPr lang="en-GB" sz="600" dirty="0" err="1">
                <a:solidFill>
                  <a:srgbClr val="008737"/>
                </a:solidFill>
                <a:latin typeface="Consolas" panose="020B0609020204030204" pitchFamily="49" charset="0"/>
              </a:rPr>
              <a:t>plyn</a:t>
            </a:r>
            <a:r>
              <a:rPr lang="en-GB" sz="600" dirty="0" smtClean="0">
                <a:solidFill>
                  <a:srgbClr val="008737"/>
                </a:solidFill>
                <a:latin typeface="Consolas" panose="020B0609020204030204" pitchFamily="49" charset="0"/>
              </a:rPr>
              <a:t>. Note </a:t>
            </a:r>
            <a:r>
              <a:rPr lang="en-GB" sz="600" dirty="0">
                <a:solidFill>
                  <a:srgbClr val="008737"/>
                </a:solidFill>
                <a:latin typeface="Consolas" panose="020B0609020204030204" pitchFamily="49" charset="0"/>
              </a:rPr>
              <a:t>that the "</a:t>
            </a:r>
            <a:r>
              <a:rPr lang="en-GB" sz="600" dirty="0" err="1">
                <a:solidFill>
                  <a:srgbClr val="008737"/>
                </a:solidFill>
                <a:latin typeface="Consolas" panose="020B0609020204030204" pitchFamily="49" charset="0"/>
              </a:rPr>
              <a:t>Allee</a:t>
            </a:r>
            <a:r>
              <a:rPr lang="en-GB" sz="600" dirty="0">
                <a:solidFill>
                  <a:srgbClr val="008737"/>
                </a:solidFill>
                <a:latin typeface="Consolas" panose="020B0609020204030204" pitchFamily="49" charset="0"/>
              </a:rPr>
              <a:t>-effect" will only happen if </a:t>
            </a:r>
            <a:r>
              <a:rPr lang="en-GB" sz="600" dirty="0" err="1">
                <a:solidFill>
                  <a:srgbClr val="008737"/>
                </a:solidFill>
                <a:latin typeface="Consolas" panose="020B0609020204030204" pitchFamily="49" charset="0"/>
              </a:rPr>
              <a:t>thr</a:t>
            </a:r>
            <a:r>
              <a:rPr lang="en-GB" sz="600" dirty="0">
                <a:solidFill>
                  <a:srgbClr val="008737"/>
                </a:solidFill>
                <a:latin typeface="Consolas" panose="020B0609020204030204" pitchFamily="49" charset="0"/>
              </a:rPr>
              <a:t> root is positive</a:t>
            </a:r>
          </a:p>
          <a:p>
            <a:pPr>
              <a:spcBef>
                <a:spcPts val="0"/>
              </a:spcBef>
            </a:pPr>
            <a:r>
              <a:rPr lang="en-GB" sz="600" dirty="0">
                <a:latin typeface="Consolas" panose="020B0609020204030204" pitchFamily="49" charset="0"/>
              </a:rPr>
              <a:t>r1s = [K/4</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solidFill>
                  <a:srgbClr val="008737"/>
                </a:solidFill>
                <a:latin typeface="Consolas" panose="020B0609020204030204" pitchFamily="49" charset="0"/>
              </a:rPr>
              <a:t># </a:t>
            </a:r>
            <a:r>
              <a:rPr lang="en-GB" sz="600" dirty="0" smtClean="0">
                <a:solidFill>
                  <a:srgbClr val="008737"/>
                </a:solidFill>
                <a:latin typeface="Consolas" panose="020B0609020204030204" pitchFamily="49" charset="0"/>
              </a:rPr>
              <a:t>Plot: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for r1 in r1s:</a:t>
            </a:r>
          </a:p>
          <a:p>
            <a:pPr>
              <a:spcBef>
                <a:spcPts val="0"/>
              </a:spcBef>
            </a:pPr>
            <a:r>
              <a:rPr lang="en-GB" sz="600" dirty="0">
                <a:latin typeface="Consolas" panose="020B0609020204030204" pitchFamily="49" charset="0"/>
              </a:rPr>
              <a:t>    fig, </a:t>
            </a:r>
            <a:r>
              <a:rPr lang="en-GB" sz="600" dirty="0" err="1">
                <a:latin typeface="Consolas" panose="020B0609020204030204" pitchFamily="49" charset="0"/>
              </a:rPr>
              <a:t>ax</a:t>
            </a:r>
            <a:r>
              <a:rPr lang="en-GB" sz="600" dirty="0">
                <a:latin typeface="Consolas" panose="020B0609020204030204" pitchFamily="49" charset="0"/>
              </a:rPr>
              <a:t> = </a:t>
            </a:r>
            <a:r>
              <a:rPr lang="en-GB" sz="600" dirty="0" err="1">
                <a:latin typeface="Consolas" panose="020B0609020204030204" pitchFamily="49" charset="0"/>
              </a:rPr>
              <a:t>plt.subplots</a:t>
            </a:r>
            <a:r>
              <a:rPr lang="en-GB" sz="600" dirty="0">
                <a:latin typeface="Consolas" panose="020B0609020204030204" pitchFamily="49" charset="0"/>
              </a:rPr>
              <a:t>(1, 2, </a:t>
            </a:r>
            <a:r>
              <a:rPr lang="en-GB" sz="600" dirty="0" err="1">
                <a:latin typeface="Consolas" panose="020B0609020204030204" pitchFamily="49" charset="0"/>
              </a:rPr>
              <a:t>figsize</a:t>
            </a:r>
            <a:r>
              <a:rPr lang="en-GB" sz="600" dirty="0">
                <a:latin typeface="Consolas" panose="020B0609020204030204" pitchFamily="49" charset="0"/>
              </a:rPr>
              <a:t>=(18,6), </a:t>
            </a:r>
            <a:r>
              <a:rPr lang="en-GB" sz="600" dirty="0" err="1">
                <a:latin typeface="Consolas" panose="020B0609020204030204" pitchFamily="49" charset="0"/>
              </a:rPr>
              <a:t>tight_layout</a:t>
            </a:r>
            <a:r>
              <a:rPr lang="en-GB" sz="600" dirty="0">
                <a:latin typeface="Consolas" panose="020B0609020204030204" pitchFamily="49" charset="0"/>
              </a:rPr>
              <a:t>=True, </a:t>
            </a:r>
            <a:r>
              <a:rPr lang="en-GB" sz="600" dirty="0" err="1">
                <a:latin typeface="Consolas" panose="020B0609020204030204" pitchFamily="49" charset="0"/>
              </a:rPr>
              <a:t>gridspec_kw</a:t>
            </a:r>
            <a:r>
              <a:rPr lang="en-GB" sz="600" dirty="0">
                <a:latin typeface="Consolas" panose="020B0609020204030204" pitchFamily="49" charset="0"/>
              </a:rPr>
              <a:t>={'</a:t>
            </a:r>
            <a:r>
              <a:rPr lang="en-GB" sz="600" dirty="0" err="1">
                <a:latin typeface="Consolas" panose="020B0609020204030204" pitchFamily="49" charset="0"/>
              </a:rPr>
              <a:t>width_ratios</a:t>
            </a:r>
            <a:r>
              <a:rPr lang="en-GB" sz="600" dirty="0">
                <a:latin typeface="Consolas" panose="020B0609020204030204" pitchFamily="49" charset="0"/>
              </a:rPr>
              <a:t>':[1,1]})</a:t>
            </a:r>
          </a:p>
          <a:p>
            <a:pPr>
              <a:spcBef>
                <a:spcPts val="0"/>
              </a:spcBef>
            </a:pPr>
            <a:r>
              <a:rPr lang="en-GB" sz="600" dirty="0">
                <a:latin typeface="Consolas" panose="020B0609020204030204" pitchFamily="49" charset="0"/>
              </a:rPr>
              <a:t>    f = lambda N: r_polyn2(N, r1, K)</a:t>
            </a:r>
          </a:p>
          <a:p>
            <a:pPr>
              <a:spcBef>
                <a:spcPts val="0"/>
              </a:spcBef>
            </a:pPr>
            <a:r>
              <a:rPr lang="en-GB" sz="600" dirty="0">
                <a:latin typeface="Consolas" panose="020B0609020204030204" pitchFamily="49" charset="0"/>
              </a:rPr>
              <a:t>    l = </a:t>
            </a:r>
            <a:r>
              <a:rPr lang="en-GB" sz="600" dirty="0" err="1">
                <a:latin typeface="Consolas" panose="020B0609020204030204" pitchFamily="49" charset="0"/>
              </a:rPr>
              <a:t>f"lowest</a:t>
            </a:r>
            <a:r>
              <a:rPr lang="en-GB" sz="600" dirty="0">
                <a:latin typeface="Consolas" panose="020B0609020204030204" pitchFamily="49" charset="0"/>
              </a:rPr>
              <a:t> root = {r1}"</a:t>
            </a:r>
          </a:p>
          <a:p>
            <a:pPr>
              <a:spcBef>
                <a:spcPts val="0"/>
              </a:spcBef>
            </a:pPr>
            <a:r>
              <a:rPr lang="en-GB" sz="600" dirty="0">
                <a:latin typeface="Consolas" panose="020B0609020204030204" pitchFamily="49" charset="0"/>
              </a:rPr>
              <a:t>    par = (f, )</a:t>
            </a:r>
          </a:p>
          <a:p>
            <a:pPr>
              <a:spcBef>
                <a:spcPts val="0"/>
              </a:spcBef>
            </a:pPr>
            <a:r>
              <a:rPr lang="en-GB" sz="600" dirty="0">
                <a:latin typeface="Consolas" panose="020B0609020204030204" pitchFamily="49" charset="0"/>
              </a:rPr>
              <a:t>    for n0 in N0s:</a:t>
            </a:r>
          </a:p>
          <a:p>
            <a:pPr>
              <a:spcBef>
                <a:spcPts val="0"/>
              </a:spcBef>
            </a:pPr>
            <a:r>
              <a:rPr lang="en-GB" sz="600" dirty="0">
                <a:latin typeface="Consolas" panose="020B0609020204030204" pitchFamily="49" charset="0"/>
              </a:rPr>
              <a:t>        ns = </a:t>
            </a:r>
            <a:r>
              <a:rPr lang="en-GB" sz="600" dirty="0" err="1">
                <a:latin typeface="Consolas" panose="020B0609020204030204" pitchFamily="49" charset="0"/>
              </a:rPr>
              <a:t>odeint</a:t>
            </a:r>
            <a:r>
              <a:rPr lang="en-GB" sz="600" dirty="0">
                <a:latin typeface="Consolas" panose="020B0609020204030204" pitchFamily="49" charset="0"/>
              </a:rPr>
              <a:t>(</a:t>
            </a:r>
            <a:r>
              <a:rPr lang="en-GB" sz="600" dirty="0" err="1">
                <a:latin typeface="Consolas" panose="020B0609020204030204" pitchFamily="49" charset="0"/>
              </a:rPr>
              <a:t>dN_dt</a:t>
            </a:r>
            <a:r>
              <a:rPr lang="en-GB" sz="600" dirty="0">
                <a:latin typeface="Consolas" panose="020B0609020204030204" pitchFamily="49" charset="0"/>
              </a:rPr>
              <a:t>, n0, t, </a:t>
            </a:r>
            <a:r>
              <a:rPr lang="en-GB" sz="600" dirty="0" err="1">
                <a:latin typeface="Consolas" panose="020B0609020204030204" pitchFamily="49" charset="0"/>
              </a:rPr>
              <a:t>args</a:t>
            </a:r>
            <a:r>
              <a:rPr lang="en-GB" sz="600" dirty="0">
                <a:latin typeface="Consolas" panose="020B0609020204030204" pitchFamily="49" charset="0"/>
              </a:rPr>
              <a:t>=par)</a:t>
            </a:r>
          </a:p>
          <a:p>
            <a:pPr>
              <a:spcBef>
                <a:spcPts val="0"/>
              </a:spcBef>
            </a:pPr>
            <a:r>
              <a:rPr lang="en-GB" sz="600" dirty="0">
                <a:latin typeface="Consolas" panose="020B0609020204030204" pitchFamily="49" charset="0"/>
              </a:rPr>
              <a:t>        if n0 == N0s[0]:</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[0].plot(t, ns,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mediumseagreen</a:t>
            </a:r>
            <a:r>
              <a:rPr lang="en-GB" sz="600" dirty="0">
                <a:latin typeface="Consolas" panose="020B0609020204030204" pitchFamily="49" charset="0"/>
              </a:rPr>
              <a:t>", label=l, linewidth=4)</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[1].plot(n, f(n),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mediumseagreen</a:t>
            </a:r>
            <a:r>
              <a:rPr lang="en-GB" sz="600" dirty="0">
                <a:latin typeface="Consolas" panose="020B0609020204030204" pitchFamily="49" charset="0"/>
              </a:rPr>
              <a:t>", label=l, linewidth=4)</a:t>
            </a:r>
          </a:p>
          <a:p>
            <a:pPr>
              <a:spcBef>
                <a:spcPts val="0"/>
              </a:spcBef>
            </a:pPr>
            <a:r>
              <a:rPr lang="en-GB" sz="600" dirty="0">
                <a:latin typeface="Consolas" panose="020B0609020204030204" pitchFamily="49" charset="0"/>
              </a:rPr>
              <a:t>        else:</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[0].plot(t, ns,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mediumseagreen</a:t>
            </a:r>
            <a:r>
              <a:rPr lang="en-GB" sz="600" dirty="0">
                <a:latin typeface="Consolas" panose="020B0609020204030204" pitchFamily="49" charset="0"/>
              </a:rPr>
              <a:t>", linewidth=4)</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[1].plot(n, f(n),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mediumseagreen</a:t>
            </a:r>
            <a:r>
              <a:rPr lang="en-GB" sz="600" dirty="0">
                <a:latin typeface="Consolas" panose="020B0609020204030204" pitchFamily="49" charset="0"/>
              </a:rPr>
              <a:t>", </a:t>
            </a:r>
            <a:r>
              <a:rPr lang="en-GB" sz="600" dirty="0" smtClean="0">
                <a:latin typeface="Consolas" panose="020B0609020204030204" pitchFamily="49" charset="0"/>
              </a:rPr>
              <a:t>linewidth=4)</a:t>
            </a:r>
          </a:p>
          <a:p>
            <a:pPr>
              <a:spcBef>
                <a:spcPts val="0"/>
              </a:spcBef>
            </a:pPr>
            <a:r>
              <a:rPr lang="en-GB" sz="600" dirty="0" smtClean="0">
                <a:latin typeface="Consolas" panose="020B0609020204030204" pitchFamily="49" charset="0"/>
              </a:rPr>
              <a:t>    </a:t>
            </a:r>
            <a:r>
              <a:rPr lang="en-GB" sz="600" dirty="0" err="1" smtClean="0">
                <a:latin typeface="Consolas" panose="020B0609020204030204" pitchFamily="49" charset="0"/>
              </a:rPr>
              <a:t>ax</a:t>
            </a:r>
            <a:r>
              <a:rPr lang="en-GB" sz="600" dirty="0" smtClean="0">
                <a:latin typeface="Consolas" panose="020B0609020204030204" pitchFamily="49" charset="0"/>
              </a:rPr>
              <a:t>[0].</a:t>
            </a:r>
            <a:r>
              <a:rPr lang="en-GB" sz="600" dirty="0" err="1" smtClean="0">
                <a:latin typeface="Consolas" panose="020B0609020204030204" pitchFamily="49" charset="0"/>
              </a:rPr>
              <a:t>axhline</a:t>
            </a:r>
            <a:r>
              <a:rPr lang="en-GB" sz="600" dirty="0" smtClean="0">
                <a:latin typeface="Consolas" panose="020B0609020204030204" pitchFamily="49" charset="0"/>
              </a:rPr>
              <a:t>(K, </a:t>
            </a:r>
            <a:r>
              <a:rPr lang="en-GB" sz="600" dirty="0" err="1" smtClean="0">
                <a:latin typeface="Consolas" panose="020B0609020204030204" pitchFamily="49" charset="0"/>
              </a:rPr>
              <a:t>color</a:t>
            </a:r>
            <a:r>
              <a:rPr lang="en-GB" sz="600" dirty="0" smtClean="0">
                <a:latin typeface="Consolas" panose="020B0609020204030204" pitchFamily="49" charset="0"/>
              </a:rPr>
              <a:t>='goldenrod', </a:t>
            </a:r>
            <a:r>
              <a:rPr lang="en-GB" sz="600" dirty="0" err="1" smtClean="0">
                <a:latin typeface="Consolas" panose="020B0609020204030204" pitchFamily="49" charset="0"/>
              </a:rPr>
              <a:t>linestyle</a:t>
            </a:r>
            <a:r>
              <a:rPr lang="en-GB" sz="600" dirty="0" smtClean="0">
                <a:latin typeface="Consolas" panose="020B0609020204030204" pitchFamily="49" charset="0"/>
              </a:rPr>
              <a:t>=":", label="Carrying capacity")</a:t>
            </a:r>
          </a:p>
          <a:p>
            <a:pPr>
              <a:spcBef>
                <a:spcPts val="0"/>
              </a:spcBef>
            </a:pPr>
            <a:r>
              <a:rPr lang="en-GB" sz="600" dirty="0" smtClean="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axvline</a:t>
            </a:r>
            <a:r>
              <a:rPr lang="en-GB" sz="600" dirty="0">
                <a:latin typeface="Consolas" panose="020B0609020204030204" pitchFamily="49" charset="0"/>
              </a:rPr>
              <a:t>(K, </a:t>
            </a:r>
            <a:r>
              <a:rPr lang="en-GB" sz="600" dirty="0" err="1">
                <a:latin typeface="Consolas" panose="020B0609020204030204" pitchFamily="49" charset="0"/>
              </a:rPr>
              <a:t>color</a:t>
            </a:r>
            <a:r>
              <a:rPr lang="en-GB" sz="600" dirty="0">
                <a:latin typeface="Consolas" panose="020B0609020204030204" pitchFamily="49" charset="0"/>
              </a:rPr>
              <a:t>='goldenrod', </a:t>
            </a:r>
            <a:r>
              <a:rPr lang="en-GB" sz="600" dirty="0" err="1">
                <a:latin typeface="Consolas" panose="020B0609020204030204" pitchFamily="49" charset="0"/>
              </a:rPr>
              <a:t>linestyle</a:t>
            </a:r>
            <a:r>
              <a:rPr lang="en-GB" sz="600" dirty="0">
                <a:latin typeface="Consolas" panose="020B0609020204030204" pitchFamily="49" charset="0"/>
              </a:rPr>
              <a:t>=":", label="Carrying capacity")</a:t>
            </a:r>
          </a:p>
          <a:p>
            <a:pPr>
              <a:spcBef>
                <a:spcPts val="0"/>
              </a:spcBef>
            </a:pPr>
            <a:r>
              <a:rPr lang="en-GB" sz="600" dirty="0">
                <a:latin typeface="Consolas" panose="020B0609020204030204" pitchFamily="49" charset="0"/>
              </a:rPr>
              <a:t>    if r1 != r1s[0]:</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axhline</a:t>
            </a:r>
            <a:r>
              <a:rPr lang="en-GB" sz="600" dirty="0">
                <a:latin typeface="Consolas" panose="020B0609020204030204" pitchFamily="49" charset="0"/>
              </a:rPr>
              <a:t>(r1,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tab:cyan</a:t>
            </a:r>
            <a:r>
              <a:rPr lang="en-GB" sz="600" dirty="0">
                <a:latin typeface="Consolas" panose="020B0609020204030204" pitchFamily="49" charset="0"/>
              </a:rPr>
              <a:t>", </a:t>
            </a:r>
            <a:r>
              <a:rPr lang="en-GB" sz="600" dirty="0" err="1">
                <a:latin typeface="Consolas" panose="020B0609020204030204" pitchFamily="49" charset="0"/>
              </a:rPr>
              <a:t>linestyle</a:t>
            </a:r>
            <a:r>
              <a:rPr lang="en-GB" sz="600" dirty="0">
                <a:latin typeface="Consolas" panose="020B0609020204030204" pitchFamily="49" charset="0"/>
              </a:rPr>
              <a:t>=":", label="Critical Population")</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axvline</a:t>
            </a:r>
            <a:r>
              <a:rPr lang="en-GB" sz="600" dirty="0">
                <a:latin typeface="Consolas" panose="020B0609020204030204" pitchFamily="49" charset="0"/>
              </a:rPr>
              <a:t>(r1,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tab:cyan</a:t>
            </a:r>
            <a:r>
              <a:rPr lang="en-GB" sz="600" dirty="0">
                <a:latin typeface="Consolas" panose="020B0609020204030204" pitchFamily="49" charset="0"/>
              </a:rPr>
              <a:t>", </a:t>
            </a:r>
            <a:r>
              <a:rPr lang="en-GB" sz="600" dirty="0" err="1">
                <a:latin typeface="Consolas" panose="020B0609020204030204" pitchFamily="49" charset="0"/>
              </a:rPr>
              <a:t>linestyle</a:t>
            </a:r>
            <a:r>
              <a:rPr lang="en-GB" sz="600" dirty="0">
                <a:latin typeface="Consolas" panose="020B0609020204030204" pitchFamily="49" charset="0"/>
              </a:rPr>
              <a:t>=":", label="Critical Population</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set_xlabel</a:t>
            </a:r>
            <a:r>
              <a:rPr lang="en-GB" sz="600" dirty="0">
                <a:latin typeface="Consolas" panose="020B0609020204030204" pitchFamily="49" charset="0"/>
              </a:rPr>
              <a:t>("t [years]")</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[0].</a:t>
            </a:r>
            <a:r>
              <a:rPr lang="en-GB" sz="600" dirty="0" err="1">
                <a:latin typeface="Consolas" panose="020B0609020204030204" pitchFamily="49" charset="0"/>
              </a:rPr>
              <a:t>set_ylabel</a:t>
            </a:r>
            <a:r>
              <a:rPr lang="en-GB" sz="600" dirty="0">
                <a:latin typeface="Consolas" panose="020B0609020204030204" pitchFamily="49" charset="0"/>
              </a:rPr>
              <a:t>("N(t) [lizards</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set_xlabel</a:t>
            </a:r>
            <a:r>
              <a:rPr lang="en-GB" sz="600" dirty="0">
                <a:latin typeface="Consolas" panose="020B0609020204030204" pitchFamily="49" charset="0"/>
              </a:rPr>
              <a:t>("N(t) [lizards]")</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ax</a:t>
            </a:r>
            <a:r>
              <a:rPr lang="en-GB" sz="600" dirty="0">
                <a:latin typeface="Consolas" panose="020B0609020204030204" pitchFamily="49" charset="0"/>
              </a:rPr>
              <a:t>[1].</a:t>
            </a:r>
            <a:r>
              <a:rPr lang="en-GB" sz="600" dirty="0" err="1">
                <a:latin typeface="Consolas" panose="020B0609020204030204" pitchFamily="49" charset="0"/>
              </a:rPr>
              <a:t>set_ylabel</a:t>
            </a:r>
            <a:r>
              <a:rPr lang="en-GB" sz="600" dirty="0">
                <a:latin typeface="Consolas" panose="020B0609020204030204" pitchFamily="49" charset="0"/>
              </a:rPr>
              <a:t>("r(N) [$years^{-1</a:t>
            </a:r>
            <a:r>
              <a:rPr lang="en-GB" sz="600" dirty="0" smtClean="0">
                <a:latin typeface="Consolas" panose="020B0609020204030204" pitchFamily="49" charset="0"/>
              </a:rPr>
              <a:t>}$]")</a:t>
            </a:r>
            <a:endParaRPr lang="en-GB" sz="600" dirty="0">
              <a:latin typeface="Consolas" panose="020B0609020204030204" pitchFamily="49" charset="0"/>
            </a:endParaRPr>
          </a:p>
          <a:p>
            <a:pPr>
              <a:spcBef>
                <a:spcPts val="0"/>
              </a:spcBef>
            </a:pPr>
            <a:r>
              <a:rPr lang="en-GB" sz="600" dirty="0">
                <a:latin typeface="Consolas" panose="020B0609020204030204" pitchFamily="49" charset="0"/>
              </a:rPr>
              <a:t>    for a in </a:t>
            </a:r>
            <a:r>
              <a:rPr lang="en-GB" sz="600" dirty="0" err="1">
                <a:latin typeface="Consolas" panose="020B0609020204030204" pitchFamily="49" charset="0"/>
              </a:rPr>
              <a:t>ax</a:t>
            </a:r>
            <a:r>
              <a:rPr lang="en-GB" sz="600" dirty="0">
                <a:latin typeface="Consolas" panose="020B0609020204030204" pitchFamily="49" charset="0"/>
              </a:rPr>
              <a:t>:</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a.legend</a:t>
            </a:r>
            <a:r>
              <a:rPr lang="en-GB" sz="600" dirty="0" smtClean="0">
                <a:latin typeface="Consolas" panose="020B0609020204030204" pitchFamily="49" charset="0"/>
              </a:rPr>
              <a:t>()</a:t>
            </a:r>
          </a:p>
          <a:p>
            <a:pPr>
              <a:spcBef>
                <a:spcPts val="0"/>
              </a:spcBef>
            </a:pPr>
            <a:endParaRPr lang="en-GB" sz="600" dirty="0">
              <a:latin typeface="Consolas" panose="020B0609020204030204" pitchFamily="49" charset="0"/>
            </a:endParaRPr>
          </a:p>
        </p:txBody>
      </p:sp>
      <p:sp>
        <p:nvSpPr>
          <p:cNvPr id="8" name="Rectangle 7"/>
          <p:cNvSpPr/>
          <p:nvPr/>
        </p:nvSpPr>
        <p:spPr>
          <a:xfrm>
            <a:off x="6201072" y="5186983"/>
            <a:ext cx="2915816" cy="1354217"/>
          </a:xfrm>
          <a:prstGeom prst="rect">
            <a:avLst/>
          </a:prstGeom>
        </p:spPr>
        <p:txBody>
          <a:bodyPr wrap="square">
            <a:spAutoFit/>
          </a:bodyPr>
          <a:lstStyle/>
          <a:p>
            <a:pPr>
              <a:spcBef>
                <a:spcPts val="0"/>
              </a:spcBef>
            </a:pPr>
            <a:r>
              <a:rPr lang="en-GB" sz="1000" b="1" dirty="0">
                <a:solidFill>
                  <a:srgbClr val="008737"/>
                </a:solidFill>
                <a:latin typeface="Consolas" panose="020B0609020204030204" pitchFamily="49" charset="0"/>
              </a:rPr>
              <a:t># </a:t>
            </a:r>
            <a:r>
              <a:rPr lang="en-GB" sz="1000" b="1" dirty="0" smtClean="0">
                <a:solidFill>
                  <a:srgbClr val="008737"/>
                </a:solidFill>
                <a:latin typeface="Consolas" panose="020B0609020204030204" pitchFamily="49" charset="0"/>
              </a:rPr>
              <a:t>Seasonality</a:t>
            </a:r>
            <a:endParaRPr lang="en-GB" sz="1000" b="1" dirty="0">
              <a:solidFill>
                <a:srgbClr val="008737"/>
              </a:solidFill>
              <a:latin typeface="Consolas" panose="020B0609020204030204" pitchFamily="49" charset="0"/>
            </a:endParaRPr>
          </a:p>
          <a:p>
            <a:pPr>
              <a:spcBef>
                <a:spcPts val="0"/>
              </a:spcBef>
            </a:pPr>
            <a:r>
              <a:rPr lang="en-GB" sz="600" dirty="0">
                <a:latin typeface="Consolas" panose="020B0609020204030204" pitchFamily="49" charset="0"/>
              </a:rPr>
              <a:t>t = </a:t>
            </a:r>
            <a:r>
              <a:rPr lang="en-GB" sz="600" dirty="0" err="1">
                <a:latin typeface="Consolas" panose="020B0609020204030204" pitchFamily="49" charset="0"/>
              </a:rPr>
              <a:t>np.linspace</a:t>
            </a:r>
            <a:r>
              <a:rPr lang="en-GB" sz="600" dirty="0">
                <a:latin typeface="Consolas" panose="020B0609020204030204" pitchFamily="49" charset="0"/>
              </a:rPr>
              <a:t>(0, 10, 500) </a:t>
            </a:r>
            <a:r>
              <a:rPr lang="en-GB" sz="600" dirty="0">
                <a:solidFill>
                  <a:srgbClr val="008737"/>
                </a:solidFill>
                <a:latin typeface="Consolas" panose="020B0609020204030204" pitchFamily="49" charset="0"/>
              </a:rPr>
              <a:t># range for time</a:t>
            </a:r>
          </a:p>
          <a:p>
            <a:pPr>
              <a:spcBef>
                <a:spcPts val="0"/>
              </a:spcBef>
            </a:pPr>
            <a:r>
              <a:rPr lang="en-GB" sz="600" dirty="0" err="1">
                <a:latin typeface="Consolas" panose="020B0609020204030204" pitchFamily="49" charset="0"/>
              </a:rPr>
              <a:t>def</a:t>
            </a:r>
            <a:r>
              <a:rPr lang="en-GB" sz="600" dirty="0">
                <a:latin typeface="Consolas" panose="020B0609020204030204" pitchFamily="49" charset="0"/>
              </a:rPr>
              <a:t> </a:t>
            </a:r>
            <a:r>
              <a:rPr lang="en-GB" sz="600" dirty="0" err="1">
                <a:latin typeface="Consolas" panose="020B0609020204030204" pitchFamily="49" charset="0"/>
              </a:rPr>
              <a:t>dN_dt</a:t>
            </a:r>
            <a:r>
              <a:rPr lang="en-GB" sz="600" dirty="0">
                <a:latin typeface="Consolas" panose="020B0609020204030204" pitchFamily="49" charset="0"/>
              </a:rPr>
              <a:t>(N, t, r, K):</a:t>
            </a:r>
          </a:p>
          <a:p>
            <a:pPr>
              <a:spcBef>
                <a:spcPts val="0"/>
              </a:spcBef>
            </a:pPr>
            <a:r>
              <a:rPr lang="en-GB" sz="600" dirty="0">
                <a:latin typeface="Consolas" panose="020B0609020204030204" pitchFamily="49" charset="0"/>
              </a:rPr>
              <a:t>    </a:t>
            </a:r>
            <a:r>
              <a:rPr lang="en-GB" sz="600" dirty="0" err="1">
                <a:latin typeface="Consolas" panose="020B0609020204030204" pitchFamily="49" charset="0"/>
              </a:rPr>
              <a:t>r_N_t</a:t>
            </a:r>
            <a:r>
              <a:rPr lang="en-GB" sz="600" dirty="0">
                <a:latin typeface="Consolas" panose="020B0609020204030204" pitchFamily="49" charset="0"/>
              </a:rPr>
              <a:t> = lambda N: </a:t>
            </a:r>
            <a:r>
              <a:rPr lang="en-GB" sz="600" b="1" dirty="0">
                <a:latin typeface="Consolas" panose="020B0609020204030204" pitchFamily="49" charset="0"/>
              </a:rPr>
              <a:t>(r*(</a:t>
            </a:r>
            <a:r>
              <a:rPr lang="en-GB" sz="600" b="1" dirty="0" err="1">
                <a:latin typeface="Consolas" panose="020B0609020204030204" pitchFamily="49" charset="0"/>
              </a:rPr>
              <a:t>np.sin</a:t>
            </a:r>
            <a:r>
              <a:rPr lang="en-GB" sz="600" b="1" dirty="0">
                <a:latin typeface="Consolas" panose="020B0609020204030204" pitchFamily="49" charset="0"/>
              </a:rPr>
              <a:t>(2*</a:t>
            </a:r>
            <a:r>
              <a:rPr lang="en-GB" sz="600" b="1" dirty="0" err="1">
                <a:latin typeface="Consolas" panose="020B0609020204030204" pitchFamily="49" charset="0"/>
              </a:rPr>
              <a:t>np.pi</a:t>
            </a:r>
            <a:r>
              <a:rPr lang="en-GB" sz="600" b="1" dirty="0">
                <a:latin typeface="Consolas" panose="020B0609020204030204" pitchFamily="49" charset="0"/>
              </a:rPr>
              <a:t>*t)))*(1 - N/K)</a:t>
            </a:r>
          </a:p>
          <a:p>
            <a:pPr>
              <a:spcBef>
                <a:spcPts val="0"/>
              </a:spcBef>
            </a:pPr>
            <a:r>
              <a:rPr lang="en-GB" sz="600" dirty="0">
                <a:latin typeface="Consolas" panose="020B0609020204030204" pitchFamily="49" charset="0"/>
              </a:rPr>
              <a:t>    return </a:t>
            </a:r>
            <a:r>
              <a:rPr lang="en-GB" sz="600" b="1" dirty="0">
                <a:latin typeface="Consolas" panose="020B0609020204030204" pitchFamily="49" charset="0"/>
              </a:rPr>
              <a:t>N*</a:t>
            </a:r>
            <a:r>
              <a:rPr lang="en-GB" sz="600" b="1" dirty="0" err="1">
                <a:latin typeface="Consolas" panose="020B0609020204030204" pitchFamily="49" charset="0"/>
              </a:rPr>
              <a:t>r_N_t</a:t>
            </a:r>
            <a:r>
              <a:rPr lang="en-GB" sz="600" b="1" dirty="0">
                <a:latin typeface="Consolas" panose="020B0609020204030204" pitchFamily="49" charset="0"/>
              </a:rPr>
              <a:t>(N)</a:t>
            </a:r>
          </a:p>
          <a:p>
            <a:pPr>
              <a:spcBef>
                <a:spcPts val="0"/>
              </a:spcBef>
            </a:pPr>
            <a:r>
              <a:rPr lang="en-GB" sz="600" dirty="0">
                <a:latin typeface="Consolas" panose="020B0609020204030204" pitchFamily="49" charset="0"/>
              </a:rPr>
              <a:t>par = (r, K)</a:t>
            </a:r>
          </a:p>
          <a:p>
            <a:pPr>
              <a:spcBef>
                <a:spcPts val="0"/>
              </a:spcBef>
            </a:pPr>
            <a:r>
              <a:rPr lang="en-GB" sz="600" dirty="0">
                <a:latin typeface="Consolas" panose="020B0609020204030204" pitchFamily="49" charset="0"/>
              </a:rPr>
              <a:t>ns = </a:t>
            </a:r>
            <a:r>
              <a:rPr lang="en-GB" sz="600" dirty="0" err="1">
                <a:latin typeface="Consolas" panose="020B0609020204030204" pitchFamily="49" charset="0"/>
              </a:rPr>
              <a:t>odeint</a:t>
            </a:r>
            <a:r>
              <a:rPr lang="en-GB" sz="600" dirty="0">
                <a:latin typeface="Consolas" panose="020B0609020204030204" pitchFamily="49" charset="0"/>
              </a:rPr>
              <a:t>(</a:t>
            </a:r>
            <a:r>
              <a:rPr lang="en-GB" sz="600" dirty="0" err="1">
                <a:latin typeface="Consolas" panose="020B0609020204030204" pitchFamily="49" charset="0"/>
              </a:rPr>
              <a:t>dN_dt</a:t>
            </a:r>
            <a:r>
              <a:rPr lang="en-GB" sz="600" dirty="0">
                <a:latin typeface="Consolas" panose="020B0609020204030204" pitchFamily="49" charset="0"/>
              </a:rPr>
              <a:t>, N0, t, </a:t>
            </a:r>
            <a:r>
              <a:rPr lang="en-GB" sz="600" dirty="0" err="1">
                <a:latin typeface="Consolas" panose="020B0609020204030204" pitchFamily="49" charset="0"/>
              </a:rPr>
              <a:t>args</a:t>
            </a:r>
            <a:r>
              <a:rPr lang="en-GB" sz="600" dirty="0">
                <a:latin typeface="Consolas" panose="020B0609020204030204" pitchFamily="49" charset="0"/>
              </a:rPr>
              <a:t>=par)</a:t>
            </a:r>
          </a:p>
          <a:p>
            <a:pPr>
              <a:spcBef>
                <a:spcPts val="0"/>
              </a:spcBef>
            </a:pPr>
            <a:r>
              <a:rPr lang="en-GB" sz="600" dirty="0">
                <a:solidFill>
                  <a:srgbClr val="008737"/>
                </a:solidFill>
                <a:latin typeface="Consolas" panose="020B0609020204030204" pitchFamily="49" charset="0"/>
              </a:rPr>
              <a:t># Plot:</a:t>
            </a:r>
          </a:p>
          <a:p>
            <a:pPr>
              <a:spcBef>
                <a:spcPts val="0"/>
              </a:spcBef>
            </a:pPr>
            <a:r>
              <a:rPr lang="en-GB" sz="600" dirty="0">
                <a:latin typeface="Consolas" panose="020B0609020204030204" pitchFamily="49" charset="0"/>
              </a:rPr>
              <a:t>fig, </a:t>
            </a:r>
            <a:r>
              <a:rPr lang="en-GB" sz="600" dirty="0" err="1">
                <a:latin typeface="Consolas" panose="020B0609020204030204" pitchFamily="49" charset="0"/>
              </a:rPr>
              <a:t>ax</a:t>
            </a:r>
            <a:r>
              <a:rPr lang="en-GB" sz="600" dirty="0">
                <a:latin typeface="Consolas" panose="020B0609020204030204" pitchFamily="49" charset="0"/>
              </a:rPr>
              <a:t> = </a:t>
            </a:r>
            <a:r>
              <a:rPr lang="en-GB" sz="600" dirty="0" err="1">
                <a:latin typeface="Consolas" panose="020B0609020204030204" pitchFamily="49" charset="0"/>
              </a:rPr>
              <a:t>plt.subplots</a:t>
            </a:r>
            <a:r>
              <a:rPr lang="en-GB" sz="600" dirty="0">
                <a:latin typeface="Consolas" panose="020B0609020204030204" pitchFamily="49" charset="0"/>
              </a:rPr>
              <a:t>(</a:t>
            </a:r>
            <a:r>
              <a:rPr lang="en-GB" sz="600" dirty="0" err="1">
                <a:latin typeface="Consolas" panose="020B0609020204030204" pitchFamily="49" charset="0"/>
              </a:rPr>
              <a:t>figsize</a:t>
            </a:r>
            <a:r>
              <a:rPr lang="en-GB" sz="600" dirty="0">
                <a:latin typeface="Consolas" panose="020B0609020204030204" pitchFamily="49" charset="0"/>
              </a:rPr>
              <a:t>=(12,6), </a:t>
            </a:r>
            <a:r>
              <a:rPr lang="en-GB" sz="600" dirty="0" err="1">
                <a:latin typeface="Consolas" panose="020B0609020204030204" pitchFamily="49" charset="0"/>
              </a:rPr>
              <a:t>tight_layout</a:t>
            </a:r>
            <a:r>
              <a:rPr lang="en-GB" sz="600" dirty="0">
                <a:latin typeface="Consolas" panose="020B0609020204030204" pitchFamily="49" charset="0"/>
              </a:rPr>
              <a:t>=True)</a:t>
            </a:r>
          </a:p>
          <a:p>
            <a:pPr>
              <a:spcBef>
                <a:spcPts val="0"/>
              </a:spcBef>
            </a:pPr>
            <a:r>
              <a:rPr lang="en-GB" sz="600" dirty="0" err="1">
                <a:latin typeface="Consolas" panose="020B0609020204030204" pitchFamily="49" charset="0"/>
              </a:rPr>
              <a:t>ax.plot</a:t>
            </a:r>
            <a:r>
              <a:rPr lang="en-GB" sz="600" dirty="0">
                <a:latin typeface="Consolas" panose="020B0609020204030204" pitchFamily="49" charset="0"/>
              </a:rPr>
              <a:t>(t, ns,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cornflowerblue</a:t>
            </a:r>
            <a:r>
              <a:rPr lang="en-GB" sz="600" dirty="0">
                <a:latin typeface="Consolas" panose="020B0609020204030204" pitchFamily="49" charset="0"/>
              </a:rPr>
              <a:t>', linewidth=4, alpha = 0.6)</a:t>
            </a:r>
          </a:p>
          <a:p>
            <a:pPr>
              <a:spcBef>
                <a:spcPts val="0"/>
              </a:spcBef>
            </a:pPr>
            <a:r>
              <a:rPr lang="en-GB" sz="600" dirty="0" err="1">
                <a:latin typeface="Consolas" panose="020B0609020204030204" pitchFamily="49" charset="0"/>
              </a:rPr>
              <a:t>ax.scatter</a:t>
            </a:r>
            <a:r>
              <a:rPr lang="en-GB" sz="600" dirty="0">
                <a:latin typeface="Consolas" panose="020B0609020204030204" pitchFamily="49" charset="0"/>
              </a:rPr>
              <a:t>(t, ns, </a:t>
            </a:r>
            <a:r>
              <a:rPr lang="en-GB" sz="600" dirty="0" err="1">
                <a:latin typeface="Consolas" panose="020B0609020204030204" pitchFamily="49" charset="0"/>
              </a:rPr>
              <a:t>color</a:t>
            </a:r>
            <a:r>
              <a:rPr lang="en-GB" sz="600" dirty="0">
                <a:latin typeface="Consolas" panose="020B0609020204030204" pitchFamily="49" charset="0"/>
              </a:rPr>
              <a:t>='</a:t>
            </a:r>
            <a:r>
              <a:rPr lang="en-GB" sz="600" dirty="0" err="1">
                <a:latin typeface="Consolas" panose="020B0609020204030204" pitchFamily="49" charset="0"/>
              </a:rPr>
              <a:t>royalblue</a:t>
            </a:r>
            <a:r>
              <a:rPr lang="en-GB" sz="600" dirty="0">
                <a:latin typeface="Consolas" panose="020B0609020204030204" pitchFamily="49" charset="0"/>
              </a:rPr>
              <a:t>', alpha = 1)</a:t>
            </a:r>
          </a:p>
          <a:p>
            <a:pPr>
              <a:spcBef>
                <a:spcPts val="0"/>
              </a:spcBef>
            </a:pPr>
            <a:r>
              <a:rPr lang="en-GB" sz="600" dirty="0" err="1">
                <a:latin typeface="Consolas" panose="020B0609020204030204" pitchFamily="49" charset="0"/>
              </a:rPr>
              <a:t>ax.set_xlabel</a:t>
            </a:r>
            <a:r>
              <a:rPr lang="en-GB" sz="600" dirty="0">
                <a:latin typeface="Consolas" panose="020B0609020204030204" pitchFamily="49" charset="0"/>
              </a:rPr>
              <a:t>("t [Years]")</a:t>
            </a:r>
          </a:p>
          <a:p>
            <a:pPr>
              <a:spcBef>
                <a:spcPts val="0"/>
              </a:spcBef>
            </a:pPr>
            <a:r>
              <a:rPr lang="en-GB" sz="600" dirty="0" err="1">
                <a:latin typeface="Consolas" panose="020B0609020204030204" pitchFamily="49" charset="0"/>
              </a:rPr>
              <a:t>ax.set_ylabel</a:t>
            </a:r>
            <a:r>
              <a:rPr lang="en-GB" sz="600" dirty="0">
                <a:latin typeface="Consolas" panose="020B0609020204030204" pitchFamily="49" charset="0"/>
              </a:rPr>
              <a:t>("N(t) [lizards]")</a:t>
            </a:r>
          </a:p>
        </p:txBody>
      </p:sp>
      <p:sp>
        <p:nvSpPr>
          <p:cNvPr id="10" name="TextBox 9"/>
          <p:cNvSpPr txBox="1"/>
          <p:nvPr/>
        </p:nvSpPr>
        <p:spPr>
          <a:xfrm>
            <a:off x="3053302" y="6643242"/>
            <a:ext cx="2805376" cy="153888"/>
          </a:xfrm>
          <a:prstGeom prst="rect">
            <a:avLst/>
          </a:prstGeom>
          <a:noFill/>
        </p:spPr>
        <p:txBody>
          <a:bodyPr wrap="square" lIns="0" tIns="0" rIns="0" bIns="0" rtlCol="0">
            <a:spAutoFit/>
          </a:bodyPr>
          <a:lstStyle/>
          <a:p>
            <a:pPr algn="ctr">
              <a:spcBef>
                <a:spcPts val="0"/>
              </a:spcBef>
            </a:pPr>
            <a:r>
              <a:rPr lang="en-GB" sz="10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Group: </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Christian </a:t>
            </a:r>
            <a:r>
              <a:rPr lang="en-GB" sz="1000"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Berrig</a:t>
            </a:r>
            <a:r>
              <a:rPr lang="en-GB" sz="10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Amalia Bogri</a:t>
            </a:r>
            <a:endParaRPr lang="en-GB"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8098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9525" cap="flat" cmpd="sng" algn="ctr">
          <a:solidFill>
            <a:schemeClr val="accent5"/>
          </a:solidFill>
          <a:prstDash val="solid"/>
          <a:miter lim="800000"/>
          <a:headEnd type="none" w="med" len="med"/>
          <a:tailEnd type="none" w="med" len="med"/>
        </a:ln>
        <a:effectLst/>
      </a:spPr>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1 DTU Template.potx" id="{DCBB0D47-5BC6-435C-9126-D3D343B0B928}" vid="{2DC669D5-2566-4482-AB47-A5699F5A435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ype":"shape","id":"d49490bb-540a-43a2-936a-eb634144ef12","elementConfiguration":{"binding":"UserProfile.Offices.Workarea_{{DocumentLanguage}}","disableUpdates":false,"type":"text"}},{"type":"shape","id":"2055d5d0-c32d-49a3-936d-c1e264ac0c97","elementConfiguration":{"format":"{{DateFormats.GeneralDate}}","binding":"Form.Date","disableUpdates":false,"type":"date"}},{"type":"shape","id":"873f9ad6-866e-4410-a3fc-53caf8a3e017","elementConfiguration":{"binding":"Form.PresentationTitle","disableUpdates":false,"type":"text"}}],"transformationConfigurations":[{"language":"{{DocumentLanguage}}","disableUpdates":false,"type":"proofingLanguage"}],"templateName":"","templateDescription":"","enableDocumentContentUpdater":true,"version":"1.2"}]]></TemplafyTemplateConfiguration>
</file>

<file path=customXml/item10.xml><?xml version="1.0" encoding="utf-8"?>
<TemplafySlideTemplateConfiguration><![CDATA[{"documentContentValidatorConfiguration":{"enableDocumentContentValidator":false,"documentContentValidatorVersion":0},"elementsMetadata":[],"slideId":"636957686899037623","enableDocumentContentUpdater":true,"version":"1.2"}]]></TemplafySlideTemplateConfiguration>
</file>

<file path=customXml/item11.xml><?xml version="1.0" encoding="utf-8"?>
<TemplafySlideFormConfiguration><![CDATA[{"formFields":[],"formDataEntries":[]}]]></TemplafySlideFormConfiguration>
</file>

<file path=customXml/item2.xml><?xml version="1.0" encoding="utf-8"?>
<TemplafyFormConfiguration><![CDATA[{"formFields":[{"required":false,"helpTexts":{"prefix":"","postfix":""},"spacing":{},"type":"datePicker","name":"Date","label":"Date","fullyQualifiedName":"Date"},{"required":false,"placeholder":"","lines":0,"helpTexts":{"prefix":"","postfix":""},"spacing":{},"type":"textBox","name":"PresentationTitle","label":"Presentation title","fullyQualifiedName":"PresentationTitle"}],"formDataEntries":[{"name":"Date","value":"mofV91lH/fBigJgYGaEx3g=="},{"name":"PresentationTitle","value":"AvlRTH9CWmogWkr2wzBeunOLXQaMfPEECzSA+U0O7ugul6upqVRr+Ty88yHlzYhVeyVBNXdNdwDooOmLwZC8gg=="}]}]]></TemplafyFormConfiguration>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TemplafySlideTemplateConfiguration><![CDATA[{"documentContentValidatorConfiguration":{"enableDocumentContentValidator":false,"documentContentValidatorVersion":0},"elementsMetadata":[],"slideId":"636957686899037623","enableDocumentContentUpdater":true,"version":"1.2"}]]></TemplafySlideTemplateConfiguration>
</file>

<file path=customXml/item5.xml><?xml version="1.0" encoding="utf-8"?>
<ct:contentTypeSchema xmlns:ct="http://schemas.microsoft.com/office/2006/metadata/contentType" xmlns:ma="http://schemas.microsoft.com/office/2006/metadata/properties/metaAttributes" ct:_="" ma:_="" ma:contentTypeName="Dokument" ma:contentTypeID="0x010100298241C91DB53B44B9AE55543ACF6C55" ma:contentTypeVersion="11" ma:contentTypeDescription="Opret et nyt dokument." ma:contentTypeScope="" ma:versionID="1a1e1d13d41ac3a66162d5a15cdd9d70">
  <xsd:schema xmlns:xsd="http://www.w3.org/2001/XMLSchema" xmlns:xs="http://www.w3.org/2001/XMLSchema" xmlns:p="http://schemas.microsoft.com/office/2006/metadata/properties" xmlns:ns3="df336ca0-7f56-404c-9153-2f3524e1b955" targetNamespace="http://schemas.microsoft.com/office/2006/metadata/properties" ma:root="true" ma:fieldsID="ee89d968f1cd253e0451adc295e9df0f" ns3:_="">
    <xsd:import namespace="df336ca0-7f56-404c-9153-2f3524e1b95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336ca0-7f56-404c-9153-2f3524e1b9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FormConfiguration><![CDATA[{"formFields":[],"formDataEntries":[]}]]></TemplafySlideFormConfiguration>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TemplafySlideTemplateConfiguration><![CDATA[{"documentContentValidatorConfiguration":{"enableDocumentContentValidator":false,"documentContentValidatorVersion":0},"elementsMetadata":[],"slideId":"636957686899037623","enableDocumentContentUpdater":true,"version":"1.2"}]]></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1334258C-C3E7-4029-A615-C886A240FB15}">
  <ds:schemaRefs/>
</ds:datastoreItem>
</file>

<file path=customXml/itemProps10.xml><?xml version="1.0" encoding="utf-8"?>
<ds:datastoreItem xmlns:ds="http://schemas.openxmlformats.org/officeDocument/2006/customXml" ds:itemID="{B0335634-13DF-48C8-B34E-D6C3F64056D2}">
  <ds:schemaRefs/>
</ds:datastoreItem>
</file>

<file path=customXml/itemProps11.xml><?xml version="1.0" encoding="utf-8"?>
<ds:datastoreItem xmlns:ds="http://schemas.openxmlformats.org/officeDocument/2006/customXml" ds:itemID="{7D5E020E-A684-4334-AB15-6498027D3F0A}">
  <ds:schemaRefs/>
</ds:datastoreItem>
</file>

<file path=customXml/itemProps2.xml><?xml version="1.0" encoding="utf-8"?>
<ds:datastoreItem xmlns:ds="http://schemas.openxmlformats.org/officeDocument/2006/customXml" ds:itemID="{D0719BD5-CCB7-40B8-B363-778D3E633CBF}">
  <ds:schemaRefs/>
</ds:datastoreItem>
</file>

<file path=customXml/itemProps3.xml><?xml version="1.0" encoding="utf-8"?>
<ds:datastoreItem xmlns:ds="http://schemas.openxmlformats.org/officeDocument/2006/customXml" ds:itemID="{4722448A-2839-45A5-B691-9A05B8F7551A}">
  <ds:schemaRefs>
    <ds:schemaRef ds:uri="http://purl.org/dc/elements/1.1/"/>
    <ds:schemaRef ds:uri="http://schemas.microsoft.com/office/2006/metadata/properties"/>
    <ds:schemaRef ds:uri="df336ca0-7f56-404c-9153-2f3524e1b95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4D894FA8-F0B0-4A9B-BB0D-6C9B92AF86F2}">
  <ds:schemaRefs/>
</ds:datastoreItem>
</file>

<file path=customXml/itemProps5.xml><?xml version="1.0" encoding="utf-8"?>
<ds:datastoreItem xmlns:ds="http://schemas.openxmlformats.org/officeDocument/2006/customXml" ds:itemID="{3807801F-464B-49DA-B3E2-8720377A8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336ca0-7f56-404c-9153-2f3524e1b9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4A78085F-7069-4248-8BF9-EC1974256963}">
  <ds:schemaRefs/>
</ds:datastoreItem>
</file>

<file path=customXml/itemProps7.xml><?xml version="1.0" encoding="utf-8"?>
<ds:datastoreItem xmlns:ds="http://schemas.openxmlformats.org/officeDocument/2006/customXml" ds:itemID="{0D197957-D32E-484B-BCB3-B1A3E06A1858}">
  <ds:schemaRefs>
    <ds:schemaRef ds:uri="http://schemas.microsoft.com/sharepoint/v3/contenttype/forms"/>
  </ds:schemaRefs>
</ds:datastoreItem>
</file>

<file path=customXml/itemProps8.xml><?xml version="1.0" encoding="utf-8"?>
<ds:datastoreItem xmlns:ds="http://schemas.openxmlformats.org/officeDocument/2006/customXml" ds:itemID="{A48B221E-1C71-46EC-81EB-4A5CB78107D8}">
  <ds:schemaRefs/>
</ds:datastoreItem>
</file>

<file path=customXml/itemProps9.xml><?xml version="1.0" encoding="utf-8"?>
<ds:datastoreItem xmlns:ds="http://schemas.openxmlformats.org/officeDocument/2006/customXml" ds:itemID="{F88BDC81-668E-4FFC-A1BD-93F31AF3778B}">
  <ds:schemaRefs/>
</ds:datastoreItem>
</file>

<file path=docProps/app.xml><?xml version="1.0" encoding="utf-8"?>
<Properties xmlns="http://schemas.openxmlformats.org/officeDocument/2006/extended-properties" xmlns:vt="http://schemas.openxmlformats.org/officeDocument/2006/docPropsVTypes">
  <Template>DTU Template 4-3 - Corporate red</Template>
  <TotalTime>1945</TotalTime>
  <Words>2010</Words>
  <Application>Microsoft Office PowerPoint</Application>
  <PresentationFormat>On-screen Show (4:3)</PresentationFormat>
  <Paragraphs>241</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ＭＳ Ｐゴシック</vt:lpstr>
      <vt:lpstr>Arial</vt:lpstr>
      <vt:lpstr>Consolas</vt:lpstr>
      <vt:lpstr>Ink Free</vt:lpstr>
      <vt:lpstr>Open Sans</vt:lpstr>
      <vt:lpstr>Verdana</vt:lpstr>
      <vt:lpstr>Blank</vt:lpstr>
      <vt:lpstr>The case: insular geckos on an Aegean islet</vt:lpstr>
      <vt:lpstr>Additional topics</vt:lpstr>
      <vt:lpstr>Extra details (for the teachers)</vt:lpstr>
      <vt:lpstr>Code (in Python)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DTU;Amalia Bogri</dc:creator>
  <cp:lastModifiedBy>Amalia Bogri</cp:lastModifiedBy>
  <cp:revision>56</cp:revision>
  <dcterms:created xsi:type="dcterms:W3CDTF">2019-02-08T13:57:56Z</dcterms:created>
  <dcterms:modified xsi:type="dcterms:W3CDTF">2021-09-07T16:39:40Z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636852323278325177</vt:lpwstr>
  </property>
  <property fmtid="{D5CDD505-2E9C-101B-9397-08002B2CF9AE}" pid="5" name="TemplafyUserProfileId">
    <vt:lpwstr>637303945402291499</vt:lpwstr>
  </property>
  <property fmtid="{D5CDD505-2E9C-101B-9397-08002B2CF9AE}" pid="6" name="TemplafyLanguageCode">
    <vt:lpwstr>en-GB</vt:lpwstr>
  </property>
  <property fmtid="{D5CDD505-2E9C-101B-9397-08002B2CF9AE}" pid="7" name="ContentTypeId">
    <vt:lpwstr>0x010100298241C91DB53B44B9AE55543ACF6C55</vt:lpwstr>
  </property>
</Properties>
</file>